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7"/>
    <p:sldId id="257" r:id="rId58"/>
    <p:sldId id="258" r:id="rId59"/>
    <p:sldId id="259" r:id="rId60"/>
    <p:sldId id="260" r:id="rId61"/>
    <p:sldId id="261" r:id="rId62"/>
    <p:sldId id="262" r:id="rId63"/>
    <p:sldId id="263" r:id="rId64"/>
    <p:sldId id="264" r:id="rId65"/>
    <p:sldId id="265"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reaming Outloud All Caps" charset="1" panose="00000500000000000000"/>
      <p:regular r:id="rId10"/>
    </p:embeddedFont>
    <p:embeddedFont>
      <p:font typeface="Dreaming Outloud All Caps Italics" charset="1" panose="000005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Open Sans" charset="1" panose="020B0606030504020204"/>
      <p:regular r:id="rId30"/>
    </p:embeddedFont>
    <p:embeddedFont>
      <p:font typeface="Open Sans Bold" charset="1" panose="020B0806030504020204"/>
      <p:regular r:id="rId31"/>
    </p:embeddedFont>
    <p:embeddedFont>
      <p:font typeface="Open Sans Italics" charset="1" panose="020B0606030504020204"/>
      <p:regular r:id="rId32"/>
    </p:embeddedFont>
    <p:embeddedFont>
      <p:font typeface="Open Sans Bold Italics" charset="1" panose="020B0806030504020204"/>
      <p:regular r:id="rId33"/>
    </p:embeddedFont>
    <p:embeddedFont>
      <p:font typeface="Open Sans Light" charset="1" panose="020B0306030504020204"/>
      <p:regular r:id="rId34"/>
    </p:embeddedFont>
    <p:embeddedFont>
      <p:font typeface="Open Sans Light Italics" charset="1" panose="020B0306030504020204"/>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
      <p:font typeface="Montserrat" charset="1" panose="00000500000000000000"/>
      <p:regular r:id="rId38"/>
    </p:embeddedFont>
    <p:embeddedFont>
      <p:font typeface="Montserrat Bold" charset="1" panose="00000800000000000000"/>
      <p:regular r:id="rId39"/>
    </p:embeddedFont>
    <p:embeddedFont>
      <p:font typeface="Montserrat Italics" charset="1" panose="00000500000000000000"/>
      <p:regular r:id="rId40"/>
    </p:embeddedFont>
    <p:embeddedFont>
      <p:font typeface="Montserrat Bold Italics" charset="1" panose="00000800000000000000"/>
      <p:regular r:id="rId41"/>
    </p:embeddedFont>
    <p:embeddedFont>
      <p:font typeface="Montserrat Thin" charset="1" panose="00000300000000000000"/>
      <p:regular r:id="rId42"/>
    </p:embeddedFont>
    <p:embeddedFont>
      <p:font typeface="Montserrat Thin Italics" charset="1" panose="00000300000000000000"/>
      <p:regular r:id="rId43"/>
    </p:embeddedFont>
    <p:embeddedFont>
      <p:font typeface="Montserrat Extra-Light" charset="1" panose="00000300000000000000"/>
      <p:regular r:id="rId44"/>
    </p:embeddedFont>
    <p:embeddedFont>
      <p:font typeface="Montserrat Extra-Light Italics" charset="1" panose="00000300000000000000"/>
      <p:regular r:id="rId45"/>
    </p:embeddedFont>
    <p:embeddedFont>
      <p:font typeface="Montserrat Light" charset="1" panose="00000400000000000000"/>
      <p:regular r:id="rId46"/>
    </p:embeddedFont>
    <p:embeddedFont>
      <p:font typeface="Montserrat Light Italics" charset="1" panose="00000400000000000000"/>
      <p:regular r:id="rId47"/>
    </p:embeddedFont>
    <p:embeddedFont>
      <p:font typeface="Montserrat Medium" charset="1" panose="00000600000000000000"/>
      <p:regular r:id="rId48"/>
    </p:embeddedFont>
    <p:embeddedFont>
      <p:font typeface="Montserrat Medium Italics" charset="1" panose="00000600000000000000"/>
      <p:regular r:id="rId49"/>
    </p:embeddedFont>
    <p:embeddedFont>
      <p:font typeface="Montserrat Semi-Bold" charset="1" panose="00000700000000000000"/>
      <p:regular r:id="rId50"/>
    </p:embeddedFont>
    <p:embeddedFont>
      <p:font typeface="Montserrat Semi-Bold Italics" charset="1" panose="00000700000000000000"/>
      <p:regular r:id="rId51"/>
    </p:embeddedFont>
    <p:embeddedFont>
      <p:font typeface="Montserrat Ultra-Bold" charset="1" panose="00000900000000000000"/>
      <p:regular r:id="rId52"/>
    </p:embeddedFont>
    <p:embeddedFont>
      <p:font typeface="Montserrat Ultra-Bold Italics" charset="1" panose="00000900000000000000"/>
      <p:regular r:id="rId53"/>
    </p:embeddedFont>
    <p:embeddedFont>
      <p:font typeface="Montserrat Heavy" charset="1" panose="00000A00000000000000"/>
      <p:regular r:id="rId54"/>
    </p:embeddedFont>
    <p:embeddedFont>
      <p:font typeface="Montserrat Heavy Italics" charset="1" panose="00000A00000000000000"/>
      <p:regular r:id="rId55"/>
    </p:embeddedFont>
    <p:embeddedFont>
      <p:font typeface="Bryndan Write" charset="1" panose="02000503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slides/slide1.xml" Type="http://schemas.openxmlformats.org/officeDocument/2006/relationships/slide"/><Relationship Id="rId58" Target="slides/slide2.xml" Type="http://schemas.openxmlformats.org/officeDocument/2006/relationships/slide"/><Relationship Id="rId59" Target="slides/slide3.xml" Type="http://schemas.openxmlformats.org/officeDocument/2006/relationships/slide"/><Relationship Id="rId6" Target="fonts/font6.fntdata" Type="http://schemas.openxmlformats.org/officeDocument/2006/relationships/font"/><Relationship Id="rId60" Target="slides/slide4.xml" Type="http://schemas.openxmlformats.org/officeDocument/2006/relationships/slide"/><Relationship Id="rId61" Target="slides/slide5.xml" Type="http://schemas.openxmlformats.org/officeDocument/2006/relationships/slide"/><Relationship Id="rId62" Target="slides/slide6.xml" Type="http://schemas.openxmlformats.org/officeDocument/2006/relationships/slide"/><Relationship Id="rId63" Target="slides/slide7.xml" Type="http://schemas.openxmlformats.org/officeDocument/2006/relationships/slide"/><Relationship Id="rId64" Target="slides/slide8.xml" Type="http://schemas.openxmlformats.org/officeDocument/2006/relationships/slide"/><Relationship Id="rId65" Target="slides/slide9.xml" Type="http://schemas.openxmlformats.org/officeDocument/2006/relationships/slide"/><Relationship Id="rId66" Target="slides/slide10.xml" Type="http://schemas.openxmlformats.org/officeDocument/2006/relationships/slide"/><Relationship Id="rId67" Target="slides/slide11.xml" Type="http://schemas.openxmlformats.org/officeDocument/2006/relationships/slide"/><Relationship Id="rId68" Target="slides/slide12.xml" Type="http://schemas.openxmlformats.org/officeDocument/2006/relationships/slide"/><Relationship Id="rId69" Target="slides/slide13.xml" Type="http://schemas.openxmlformats.org/officeDocument/2006/relationships/slide"/><Relationship Id="rId7" Target="fonts/font7.fntdata" Type="http://schemas.openxmlformats.org/officeDocument/2006/relationships/font"/><Relationship Id="rId70" Target="slides/slide14.xml" Type="http://schemas.openxmlformats.org/officeDocument/2006/relationships/slide"/><Relationship Id="rId71" Target="slides/slide15.xml" Type="http://schemas.openxmlformats.org/officeDocument/2006/relationships/slide"/><Relationship Id="rId72" Target="slides/slide16.xml" Type="http://schemas.openxmlformats.org/officeDocument/2006/relationships/slide"/><Relationship Id="rId73" Target="slides/slide17.xml" Type="http://schemas.openxmlformats.org/officeDocument/2006/relationships/slide"/><Relationship Id="rId74" Target="slides/slide18.xml" Type="http://schemas.openxmlformats.org/officeDocument/2006/relationships/slide"/><Relationship Id="rId75" Target="slides/slide19.xml" Type="http://schemas.openxmlformats.org/officeDocument/2006/relationships/slide"/><Relationship Id="rId76" Target="slides/slide20.xml" Type="http://schemas.openxmlformats.org/officeDocument/2006/relationships/slide"/><Relationship Id="rId77" Target="slides/slide21.xml" Type="http://schemas.openxmlformats.org/officeDocument/2006/relationships/slide"/><Relationship Id="rId78" Target="slides/slide2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media/image61.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1.png" Type="http://schemas.openxmlformats.org/officeDocument/2006/relationships/image"/><Relationship Id="rId7" Target="../media/image6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6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2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2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2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68863" y="1649084"/>
            <a:ext cx="19750906" cy="7143244"/>
          </a:xfrm>
          <a:custGeom>
            <a:avLst/>
            <a:gdLst/>
            <a:ahLst/>
            <a:cxnLst/>
            <a:rect r="r" b="b" t="t" l="l"/>
            <a:pathLst>
              <a:path h="7143244" w="19750906">
                <a:moveTo>
                  <a:pt x="0" y="0"/>
                </a:moveTo>
                <a:lnTo>
                  <a:pt x="19750906" y="0"/>
                </a:lnTo>
                <a:lnTo>
                  <a:pt x="19750906" y="7143245"/>
                </a:lnTo>
                <a:lnTo>
                  <a:pt x="0" y="7143245"/>
                </a:lnTo>
                <a:lnTo>
                  <a:pt x="0" y="0"/>
                </a:lnTo>
                <a:close/>
              </a:path>
            </a:pathLst>
          </a:custGeom>
          <a:blipFill>
            <a:blip r:embed="rId3"/>
            <a:stretch>
              <a:fillRect l="0" t="0" r="0" b="0"/>
            </a:stretch>
          </a:blipFill>
        </p:spPr>
      </p:sp>
      <p:sp>
        <p:nvSpPr>
          <p:cNvPr name="Freeform 4" id="4"/>
          <p:cNvSpPr/>
          <p:nvPr/>
        </p:nvSpPr>
        <p:spPr>
          <a:xfrm flipH="false" flipV="false" rot="2216375">
            <a:off x="5269369" y="1421211"/>
            <a:ext cx="7295933" cy="6274502"/>
          </a:xfrm>
          <a:custGeom>
            <a:avLst/>
            <a:gdLst/>
            <a:ahLst/>
            <a:cxnLst/>
            <a:rect r="r" b="b" t="t" l="l"/>
            <a:pathLst>
              <a:path h="6274502" w="7295933">
                <a:moveTo>
                  <a:pt x="0" y="0"/>
                </a:moveTo>
                <a:lnTo>
                  <a:pt x="7295933" y="0"/>
                </a:lnTo>
                <a:lnTo>
                  <a:pt x="7295933" y="6274503"/>
                </a:lnTo>
                <a:lnTo>
                  <a:pt x="0" y="6274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294960" y="3712588"/>
            <a:ext cx="13698079" cy="2082801"/>
          </a:xfrm>
          <a:prstGeom prst="rect">
            <a:avLst/>
          </a:prstGeom>
        </p:spPr>
        <p:txBody>
          <a:bodyPr anchor="t" rtlCol="false" tIns="0" lIns="0" bIns="0" rIns="0">
            <a:spAutoFit/>
          </a:bodyPr>
          <a:lstStyle/>
          <a:p>
            <a:pPr algn="ctr">
              <a:lnSpc>
                <a:spcPts val="7600"/>
              </a:lnSpc>
            </a:pPr>
            <a:r>
              <a:rPr lang="en-US" sz="8000">
                <a:solidFill>
                  <a:srgbClr val="000000"/>
                </a:solidFill>
                <a:latin typeface="Bryndan Write Bold"/>
              </a:rPr>
              <a:t>Data Warehouse </a:t>
            </a:r>
          </a:p>
          <a:p>
            <a:pPr algn="ctr">
              <a:lnSpc>
                <a:spcPts val="7600"/>
              </a:lnSpc>
            </a:pPr>
            <a:r>
              <a:rPr lang="en-US" sz="8000">
                <a:solidFill>
                  <a:srgbClr val="000000"/>
                </a:solidFill>
                <a:latin typeface="Bryndan Write Bold"/>
              </a:rPr>
              <a:t>Project</a:t>
            </a:r>
          </a:p>
        </p:txBody>
      </p:sp>
      <p:sp>
        <p:nvSpPr>
          <p:cNvPr name="Freeform 6" id="6"/>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830246" y="8658979"/>
            <a:ext cx="6174179" cy="514350"/>
          </a:xfrm>
          <a:prstGeom prst="rect">
            <a:avLst/>
          </a:prstGeom>
        </p:spPr>
        <p:txBody>
          <a:bodyPr anchor="t" rtlCol="false" tIns="0" lIns="0" bIns="0" rIns="0">
            <a:spAutoFit/>
          </a:bodyPr>
          <a:lstStyle/>
          <a:p>
            <a:pPr algn="ctr">
              <a:lnSpc>
                <a:spcPts val="4425"/>
              </a:lnSpc>
            </a:pPr>
            <a:r>
              <a:rPr lang="en-US" sz="2500">
                <a:solidFill>
                  <a:srgbClr val="000000"/>
                </a:solidFill>
                <a:latin typeface="Montserrat Bold"/>
              </a:rPr>
              <a:t>Presented By Akhmad Masyudi</a:t>
            </a:r>
          </a:p>
        </p:txBody>
      </p:sp>
      <p:sp>
        <p:nvSpPr>
          <p:cNvPr name="TextBox 8" id="8"/>
          <p:cNvSpPr txBox="true"/>
          <p:nvPr/>
        </p:nvSpPr>
        <p:spPr>
          <a:xfrm rot="0">
            <a:off x="3467219" y="6412972"/>
            <a:ext cx="11353561" cy="589915"/>
          </a:xfrm>
          <a:prstGeom prst="rect">
            <a:avLst/>
          </a:prstGeom>
        </p:spPr>
        <p:txBody>
          <a:bodyPr anchor="t" rtlCol="false" tIns="0" lIns="0" bIns="0" rIns="0">
            <a:spAutoFit/>
          </a:bodyPr>
          <a:lstStyle/>
          <a:p>
            <a:pPr algn="r">
              <a:lnSpc>
                <a:spcPts val="4760"/>
              </a:lnSpc>
              <a:spcBef>
                <a:spcPct val="0"/>
              </a:spcBef>
            </a:pPr>
            <a:r>
              <a:rPr lang="en-US" sz="3400">
                <a:solidFill>
                  <a:srgbClr val="FFFFFF"/>
                </a:solidFill>
                <a:latin typeface="Dreaming Outloud All Caps"/>
              </a:rPr>
              <a:t>ID/X Partners Data Engineer Project Based Internship Program </a:t>
            </a:r>
          </a:p>
        </p:txBody>
      </p:sp>
      <p:sp>
        <p:nvSpPr>
          <p:cNvPr name="Freeform 9" id="9"/>
          <p:cNvSpPr/>
          <p:nvPr/>
        </p:nvSpPr>
        <p:spPr>
          <a:xfrm flipH="false" flipV="false" rot="0">
            <a:off x="13251661" y="402752"/>
            <a:ext cx="2230828" cy="876976"/>
          </a:xfrm>
          <a:custGeom>
            <a:avLst/>
            <a:gdLst/>
            <a:ahLst/>
            <a:cxnLst/>
            <a:rect r="r" b="b" t="t" l="l"/>
            <a:pathLst>
              <a:path h="876976" w="2230828">
                <a:moveTo>
                  <a:pt x="0" y="0"/>
                </a:moveTo>
                <a:lnTo>
                  <a:pt x="2230828" y="0"/>
                </a:lnTo>
                <a:lnTo>
                  <a:pt x="2230828" y="876976"/>
                </a:lnTo>
                <a:lnTo>
                  <a:pt x="0" y="876976"/>
                </a:lnTo>
                <a:lnTo>
                  <a:pt x="0" y="0"/>
                </a:lnTo>
                <a:close/>
              </a:path>
            </a:pathLst>
          </a:custGeom>
          <a:blipFill>
            <a:blip r:embed="rId8"/>
            <a:stretch>
              <a:fillRect l="0" t="0" r="0" b="0"/>
            </a:stretch>
          </a:blipFill>
        </p:spPr>
      </p:sp>
      <p:sp>
        <p:nvSpPr>
          <p:cNvPr name="Freeform 10" id="10"/>
          <p:cNvSpPr/>
          <p:nvPr/>
        </p:nvSpPr>
        <p:spPr>
          <a:xfrm flipH="false" flipV="false" rot="0">
            <a:off x="16143809" y="635718"/>
            <a:ext cx="1766620" cy="411045"/>
          </a:xfrm>
          <a:custGeom>
            <a:avLst/>
            <a:gdLst/>
            <a:ahLst/>
            <a:cxnLst/>
            <a:rect r="r" b="b" t="t" l="l"/>
            <a:pathLst>
              <a:path h="411045" w="1766620">
                <a:moveTo>
                  <a:pt x="0" y="0"/>
                </a:moveTo>
                <a:lnTo>
                  <a:pt x="1766620" y="0"/>
                </a:lnTo>
                <a:lnTo>
                  <a:pt x="1766620" y="411045"/>
                </a:lnTo>
                <a:lnTo>
                  <a:pt x="0" y="411045"/>
                </a:lnTo>
                <a:lnTo>
                  <a:pt x="0" y="0"/>
                </a:lnTo>
                <a:close/>
              </a:path>
            </a:pathLst>
          </a:custGeom>
          <a:blipFill>
            <a:blip r:embed="rId9"/>
            <a:stretch>
              <a:fillRect l="0" t="0" r="0" b="0"/>
            </a:stretch>
          </a:blipFill>
        </p:spPr>
      </p:sp>
      <p:sp>
        <p:nvSpPr>
          <p:cNvPr name="TextBox 11" id="11"/>
          <p:cNvSpPr txBox="true"/>
          <p:nvPr/>
        </p:nvSpPr>
        <p:spPr>
          <a:xfrm rot="0">
            <a:off x="15583544" y="453891"/>
            <a:ext cx="338852" cy="688974"/>
          </a:xfrm>
          <a:prstGeom prst="rect">
            <a:avLst/>
          </a:prstGeom>
        </p:spPr>
        <p:txBody>
          <a:bodyPr anchor="t" rtlCol="false" tIns="0" lIns="0" bIns="0" rIns="0">
            <a:spAutoFit/>
          </a:bodyPr>
          <a:lstStyle/>
          <a:p>
            <a:pPr algn="ctr">
              <a:lnSpc>
                <a:spcPts val="5600"/>
              </a:lnSpc>
            </a:pPr>
            <a:r>
              <a:rPr lang="en-US" sz="4000">
                <a:solidFill>
                  <a:srgbClr val="323232"/>
                </a:solidFill>
                <a:latin typeface="Open Sans Bold"/>
              </a:rPr>
              <a:t>X</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7837090" y="3004418"/>
            <a:ext cx="9795034" cy="5714954"/>
          </a:xfrm>
          <a:custGeom>
            <a:avLst/>
            <a:gdLst/>
            <a:ahLst/>
            <a:cxnLst/>
            <a:rect r="r" b="b" t="t" l="l"/>
            <a:pathLst>
              <a:path h="5714954" w="9795034">
                <a:moveTo>
                  <a:pt x="0" y="0"/>
                </a:moveTo>
                <a:lnTo>
                  <a:pt x="9795034" y="0"/>
                </a:lnTo>
                <a:lnTo>
                  <a:pt x="9795034" y="5714954"/>
                </a:lnTo>
                <a:lnTo>
                  <a:pt x="0" y="5714954"/>
                </a:lnTo>
                <a:lnTo>
                  <a:pt x="0" y="0"/>
                </a:lnTo>
                <a:close/>
              </a:path>
            </a:pathLst>
          </a:custGeom>
          <a:blipFill>
            <a:blip r:embed="rId6"/>
            <a:stretch>
              <a:fillRect l="0" t="0" r="0" b="0"/>
            </a:stretch>
          </a:blipFill>
        </p:spPr>
      </p:sp>
      <p:sp>
        <p:nvSpPr>
          <p:cNvPr name="Freeform 6" id="6"/>
          <p:cNvSpPr/>
          <p:nvPr/>
        </p:nvSpPr>
        <p:spPr>
          <a:xfrm flipH="false" flipV="false" rot="0">
            <a:off x="9969200" y="4963356"/>
            <a:ext cx="4431368" cy="4448478"/>
          </a:xfrm>
          <a:custGeom>
            <a:avLst/>
            <a:gdLst/>
            <a:ahLst/>
            <a:cxnLst/>
            <a:rect r="r" b="b" t="t" l="l"/>
            <a:pathLst>
              <a:path h="4448478" w="4431368">
                <a:moveTo>
                  <a:pt x="0" y="0"/>
                </a:moveTo>
                <a:lnTo>
                  <a:pt x="4431368" y="0"/>
                </a:lnTo>
                <a:lnTo>
                  <a:pt x="4431368" y="4448478"/>
                </a:lnTo>
                <a:lnTo>
                  <a:pt x="0" y="4448478"/>
                </a:lnTo>
                <a:lnTo>
                  <a:pt x="0" y="0"/>
                </a:lnTo>
                <a:close/>
              </a:path>
            </a:pathLst>
          </a:custGeom>
          <a:blipFill>
            <a:blip r:embed="rId7"/>
            <a:stretch>
              <a:fillRect l="0" t="0" r="0" b="0"/>
            </a:stretch>
          </a:blipFill>
        </p:spPr>
      </p:sp>
      <p:sp>
        <p:nvSpPr>
          <p:cNvPr name="TextBox 7" id="7"/>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(3) </a:t>
            </a:r>
          </a:p>
          <a:p>
            <a:pPr algn="ctr">
              <a:lnSpc>
                <a:spcPts val="8667"/>
              </a:lnSpc>
            </a:pPr>
            <a:r>
              <a:rPr lang="en-US" sz="8100">
                <a:solidFill>
                  <a:srgbClr val="000000"/>
                </a:solidFill>
                <a:latin typeface="Bryndan Write"/>
              </a:rPr>
              <a:t>Membuat ETL</a:t>
            </a:r>
          </a:p>
        </p:txBody>
      </p:sp>
      <p:sp>
        <p:nvSpPr>
          <p:cNvPr name="TextBox 8" id="8"/>
          <p:cNvSpPr txBox="true"/>
          <p:nvPr/>
        </p:nvSpPr>
        <p:spPr>
          <a:xfrm rot="0">
            <a:off x="1023319" y="2871068"/>
            <a:ext cx="681377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A. Membuat Metadata Database Source dan Target</a:t>
            </a:r>
          </a:p>
        </p:txBody>
      </p:sp>
      <p:sp>
        <p:nvSpPr>
          <p:cNvPr name="TextBox 9" id="9"/>
          <p:cNvSpPr txBox="true"/>
          <p:nvPr/>
        </p:nvSpPr>
        <p:spPr>
          <a:xfrm rot="0">
            <a:off x="838536" y="3493832"/>
            <a:ext cx="6617152" cy="3122294"/>
          </a:xfrm>
          <a:prstGeom prst="rect">
            <a:avLst/>
          </a:prstGeom>
        </p:spPr>
        <p:txBody>
          <a:bodyPr anchor="t" rtlCol="false" tIns="0" lIns="0" bIns="0" rIns="0">
            <a:spAutoFit/>
          </a:bodyPr>
          <a:lstStyle/>
          <a:p>
            <a:pPr marL="431804" indent="-215902" lvl="1">
              <a:lnSpc>
                <a:spcPts val="3540"/>
              </a:lnSpc>
              <a:buFont typeface="Arial"/>
              <a:buChar char="•"/>
            </a:pPr>
            <a:r>
              <a:rPr lang="en-US" sz="2000">
                <a:solidFill>
                  <a:srgbClr val="000000"/>
                </a:solidFill>
                <a:latin typeface="Poppins"/>
              </a:rPr>
              <a:t>Pada “Repository” klik Metadata. </a:t>
            </a:r>
          </a:p>
          <a:p>
            <a:pPr>
              <a:lnSpc>
                <a:spcPts val="3540"/>
              </a:lnSpc>
            </a:pPr>
          </a:p>
          <a:p>
            <a:pPr marL="431804" indent="-215902" lvl="1">
              <a:lnSpc>
                <a:spcPts val="3540"/>
              </a:lnSpc>
              <a:buFont typeface="Arial"/>
              <a:buChar char="•"/>
            </a:pPr>
            <a:r>
              <a:rPr lang="en-US" sz="2000">
                <a:solidFill>
                  <a:srgbClr val="000000"/>
                </a:solidFill>
                <a:latin typeface="Poppins"/>
              </a:rPr>
              <a:t>Kemudian klik kanan pada “Db Connections” lalu pilih Create connection.</a:t>
            </a:r>
          </a:p>
          <a:p>
            <a:pPr>
              <a:lnSpc>
                <a:spcPts val="3540"/>
              </a:lnSpc>
            </a:pPr>
          </a:p>
          <a:p>
            <a:pPr marL="431804" indent="-215902" lvl="1">
              <a:lnSpc>
                <a:spcPts val="3540"/>
              </a:lnSpc>
              <a:buFont typeface="Arial"/>
              <a:buChar char="•"/>
            </a:pPr>
            <a:r>
              <a:rPr lang="en-US" sz="2000">
                <a:solidFill>
                  <a:srgbClr val="000000"/>
                </a:solidFill>
                <a:latin typeface="Poppins"/>
              </a:rPr>
              <a:t>Isi Name, Purpose, dan Description sesuai keinginan lalu klik “Next” untuk melanjutkan.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TextBox 5" id="5"/>
          <p:cNvSpPr txBox="true"/>
          <p:nvPr/>
        </p:nvSpPr>
        <p:spPr>
          <a:xfrm rot="0">
            <a:off x="1023319" y="2871068"/>
            <a:ext cx="812068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A. Membuat Metadata Database Source dan Target</a:t>
            </a:r>
          </a:p>
        </p:txBody>
      </p:sp>
      <p:sp>
        <p:nvSpPr>
          <p:cNvPr name="Freeform 6" id="6"/>
          <p:cNvSpPr/>
          <p:nvPr/>
        </p:nvSpPr>
        <p:spPr>
          <a:xfrm flipH="false" flipV="false" rot="0">
            <a:off x="7516534" y="3460419"/>
            <a:ext cx="5113221" cy="5192362"/>
          </a:xfrm>
          <a:custGeom>
            <a:avLst/>
            <a:gdLst/>
            <a:ahLst/>
            <a:cxnLst/>
            <a:rect r="r" b="b" t="t" l="l"/>
            <a:pathLst>
              <a:path h="5192362" w="5113221">
                <a:moveTo>
                  <a:pt x="0" y="0"/>
                </a:moveTo>
                <a:lnTo>
                  <a:pt x="5113221" y="0"/>
                </a:lnTo>
                <a:lnTo>
                  <a:pt x="5113221" y="5192362"/>
                </a:lnTo>
                <a:lnTo>
                  <a:pt x="0" y="5192362"/>
                </a:lnTo>
                <a:lnTo>
                  <a:pt x="0" y="0"/>
                </a:lnTo>
                <a:close/>
              </a:path>
            </a:pathLst>
          </a:custGeom>
          <a:blipFill>
            <a:blip r:embed="rId6"/>
            <a:stretch>
              <a:fillRect l="0" t="0" r="-1807" b="0"/>
            </a:stretch>
          </a:blipFill>
        </p:spPr>
      </p:sp>
      <p:sp>
        <p:nvSpPr>
          <p:cNvPr name="Freeform 7" id="7"/>
          <p:cNvSpPr/>
          <p:nvPr/>
        </p:nvSpPr>
        <p:spPr>
          <a:xfrm flipH="false" flipV="false" rot="0">
            <a:off x="12837490" y="3460419"/>
            <a:ext cx="5043948" cy="5102372"/>
          </a:xfrm>
          <a:custGeom>
            <a:avLst/>
            <a:gdLst/>
            <a:ahLst/>
            <a:cxnLst/>
            <a:rect r="r" b="b" t="t" l="l"/>
            <a:pathLst>
              <a:path h="5102372" w="5043948">
                <a:moveTo>
                  <a:pt x="0" y="0"/>
                </a:moveTo>
                <a:lnTo>
                  <a:pt x="5043948" y="0"/>
                </a:lnTo>
                <a:lnTo>
                  <a:pt x="5043948" y="5102372"/>
                </a:lnTo>
                <a:lnTo>
                  <a:pt x="0" y="5102372"/>
                </a:lnTo>
                <a:lnTo>
                  <a:pt x="0" y="0"/>
                </a:lnTo>
                <a:close/>
              </a:path>
            </a:pathLst>
          </a:custGeom>
          <a:blipFill>
            <a:blip r:embed="rId7"/>
            <a:stretch>
              <a:fillRect l="0" t="0" r="0" b="0"/>
            </a:stretch>
          </a:blipFill>
        </p:spPr>
      </p:sp>
      <p:sp>
        <p:nvSpPr>
          <p:cNvPr name="TextBox 8" id="8"/>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(3) </a:t>
            </a:r>
          </a:p>
          <a:p>
            <a:pPr algn="ctr">
              <a:lnSpc>
                <a:spcPts val="8667"/>
              </a:lnSpc>
            </a:pPr>
            <a:r>
              <a:rPr lang="en-US" sz="8100">
                <a:solidFill>
                  <a:srgbClr val="000000"/>
                </a:solidFill>
                <a:latin typeface="Bryndan Write"/>
              </a:rPr>
              <a:t>Membuat ETL</a:t>
            </a:r>
          </a:p>
        </p:txBody>
      </p:sp>
      <p:sp>
        <p:nvSpPr>
          <p:cNvPr name="TextBox 9" id="9"/>
          <p:cNvSpPr txBox="true"/>
          <p:nvPr/>
        </p:nvSpPr>
        <p:spPr>
          <a:xfrm rot="0">
            <a:off x="838536" y="3493832"/>
            <a:ext cx="6617152" cy="4912994"/>
          </a:xfrm>
          <a:prstGeom prst="rect">
            <a:avLst/>
          </a:prstGeom>
        </p:spPr>
        <p:txBody>
          <a:bodyPr anchor="t" rtlCol="false" tIns="0" lIns="0" bIns="0" rIns="0">
            <a:spAutoFit/>
          </a:bodyPr>
          <a:lstStyle/>
          <a:p>
            <a:pPr algn="just" marL="431804" indent="-215902" lvl="1">
              <a:lnSpc>
                <a:spcPts val="3540"/>
              </a:lnSpc>
              <a:buFont typeface="Arial"/>
              <a:buChar char="•"/>
            </a:pPr>
            <a:r>
              <a:rPr lang="en-US" sz="2000">
                <a:solidFill>
                  <a:srgbClr val="000000"/>
                </a:solidFill>
                <a:latin typeface="Poppins"/>
              </a:rPr>
              <a:t>Pada “DB Type” pilih sesuai tipe database, di sini saya memilih Microsoft SQL Server. Kemudian untuk DB Version saya memilih “Open source JDTS”.</a:t>
            </a:r>
          </a:p>
          <a:p>
            <a:pPr algn="just">
              <a:lnSpc>
                <a:spcPts val="3540"/>
              </a:lnSpc>
            </a:pPr>
          </a:p>
          <a:p>
            <a:pPr algn="just" marL="431804" indent="-215902" lvl="1">
              <a:lnSpc>
                <a:spcPts val="3540"/>
              </a:lnSpc>
              <a:buFont typeface="Arial"/>
              <a:buChar char="•"/>
            </a:pPr>
            <a:r>
              <a:rPr lang="en-US" sz="2000">
                <a:solidFill>
                  <a:srgbClr val="000000"/>
                </a:solidFill>
                <a:latin typeface="Poppins"/>
              </a:rPr>
              <a:t>Isi username Login, Password, Nama Server, Port, dan Nama DataBase lalu klik “Test connection” untuk memastikan metadata sudah terkoneksi.</a:t>
            </a:r>
          </a:p>
          <a:p>
            <a:pPr algn="just">
              <a:lnSpc>
                <a:spcPts val="3540"/>
              </a:lnSpc>
            </a:pPr>
          </a:p>
          <a:p>
            <a:pPr algn="just" marL="431804" indent="-215902" lvl="1">
              <a:lnSpc>
                <a:spcPts val="3540"/>
              </a:lnSpc>
              <a:buFont typeface="Arial"/>
              <a:buChar char="•"/>
            </a:pPr>
            <a:r>
              <a:rPr lang="en-US" sz="2000">
                <a:solidFill>
                  <a:srgbClr val="000000"/>
                </a:solidFill>
                <a:latin typeface="Poppins"/>
              </a:rPr>
              <a:t>Jika berhasil akan ada notifikasi lalu klik OK dan Finish.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4764720" y="6616126"/>
            <a:ext cx="3124053" cy="2416570"/>
          </a:xfrm>
          <a:custGeom>
            <a:avLst/>
            <a:gdLst/>
            <a:ahLst/>
            <a:cxnLst/>
            <a:rect r="r" b="b" t="t" l="l"/>
            <a:pathLst>
              <a:path h="2416570" w="3124053">
                <a:moveTo>
                  <a:pt x="0" y="0"/>
                </a:moveTo>
                <a:lnTo>
                  <a:pt x="3124054" y="0"/>
                </a:lnTo>
                <a:lnTo>
                  <a:pt x="3124054" y="2416570"/>
                </a:lnTo>
                <a:lnTo>
                  <a:pt x="0" y="2416570"/>
                </a:lnTo>
                <a:lnTo>
                  <a:pt x="0" y="0"/>
                </a:lnTo>
                <a:close/>
              </a:path>
            </a:pathLst>
          </a:custGeom>
          <a:blipFill>
            <a:blip r:embed="rId6"/>
            <a:stretch>
              <a:fillRect l="0" t="0" r="0" b="0"/>
            </a:stretch>
          </a:blipFill>
        </p:spPr>
      </p:sp>
      <p:sp>
        <p:nvSpPr>
          <p:cNvPr name="Freeform 6" id="6"/>
          <p:cNvSpPr/>
          <p:nvPr/>
        </p:nvSpPr>
        <p:spPr>
          <a:xfrm flipH="false" flipV="false" rot="0">
            <a:off x="10865304" y="3004418"/>
            <a:ext cx="6759849" cy="5662619"/>
          </a:xfrm>
          <a:custGeom>
            <a:avLst/>
            <a:gdLst/>
            <a:ahLst/>
            <a:cxnLst/>
            <a:rect r="r" b="b" t="t" l="l"/>
            <a:pathLst>
              <a:path h="5662619" w="6759849">
                <a:moveTo>
                  <a:pt x="0" y="0"/>
                </a:moveTo>
                <a:lnTo>
                  <a:pt x="6759849" y="0"/>
                </a:lnTo>
                <a:lnTo>
                  <a:pt x="6759849" y="5662619"/>
                </a:lnTo>
                <a:lnTo>
                  <a:pt x="0" y="5662619"/>
                </a:lnTo>
                <a:lnTo>
                  <a:pt x="0" y="0"/>
                </a:lnTo>
                <a:close/>
              </a:path>
            </a:pathLst>
          </a:custGeom>
          <a:blipFill>
            <a:blip r:embed="rId7"/>
            <a:stretch>
              <a:fillRect l="0" t="-226" r="-2113" b="-226"/>
            </a:stretch>
          </a:blipFill>
        </p:spPr>
      </p:sp>
      <p:sp>
        <p:nvSpPr>
          <p:cNvPr name="Freeform 7" id="7"/>
          <p:cNvSpPr/>
          <p:nvPr/>
        </p:nvSpPr>
        <p:spPr>
          <a:xfrm flipH="false" flipV="false" rot="0">
            <a:off x="7491254" y="6223497"/>
            <a:ext cx="2753756" cy="2340302"/>
          </a:xfrm>
          <a:custGeom>
            <a:avLst/>
            <a:gdLst/>
            <a:ahLst/>
            <a:cxnLst/>
            <a:rect r="r" b="b" t="t" l="l"/>
            <a:pathLst>
              <a:path h="2340302" w="2753756">
                <a:moveTo>
                  <a:pt x="0" y="0"/>
                </a:moveTo>
                <a:lnTo>
                  <a:pt x="2753756" y="0"/>
                </a:lnTo>
                <a:lnTo>
                  <a:pt x="2753756" y="2340302"/>
                </a:lnTo>
                <a:lnTo>
                  <a:pt x="0" y="2340302"/>
                </a:lnTo>
                <a:lnTo>
                  <a:pt x="0" y="0"/>
                </a:lnTo>
                <a:close/>
              </a:path>
            </a:pathLst>
          </a:custGeom>
          <a:blipFill>
            <a:blip r:embed="rId8"/>
            <a:stretch>
              <a:fillRect l="0" t="0" r="0" b="0"/>
            </a:stretch>
          </a:blipFill>
        </p:spPr>
      </p:sp>
      <p:sp>
        <p:nvSpPr>
          <p:cNvPr name="TextBox 8" id="8"/>
          <p:cNvSpPr txBox="true"/>
          <p:nvPr/>
        </p:nvSpPr>
        <p:spPr>
          <a:xfrm rot="0">
            <a:off x="1023319" y="2871068"/>
            <a:ext cx="812068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B. Membuat Schema Table Database Source dan Target</a:t>
            </a:r>
          </a:p>
        </p:txBody>
      </p:sp>
      <p:sp>
        <p:nvSpPr>
          <p:cNvPr name="TextBox 9" id="9"/>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(3) </a:t>
            </a:r>
          </a:p>
          <a:p>
            <a:pPr algn="ctr">
              <a:lnSpc>
                <a:spcPts val="8667"/>
              </a:lnSpc>
            </a:pPr>
            <a:r>
              <a:rPr lang="en-US" sz="8100">
                <a:solidFill>
                  <a:srgbClr val="000000"/>
                </a:solidFill>
                <a:latin typeface="Bryndan Write"/>
              </a:rPr>
              <a:t>Membuat ETL</a:t>
            </a:r>
          </a:p>
        </p:txBody>
      </p:sp>
      <p:sp>
        <p:nvSpPr>
          <p:cNvPr name="TextBox 10" id="10"/>
          <p:cNvSpPr txBox="true"/>
          <p:nvPr/>
        </p:nvSpPr>
        <p:spPr>
          <a:xfrm rot="0">
            <a:off x="838536" y="3493832"/>
            <a:ext cx="6617152" cy="3122294"/>
          </a:xfrm>
          <a:prstGeom prst="rect">
            <a:avLst/>
          </a:prstGeom>
        </p:spPr>
        <p:txBody>
          <a:bodyPr anchor="t" rtlCol="false" tIns="0" lIns="0" bIns="0" rIns="0">
            <a:spAutoFit/>
          </a:bodyPr>
          <a:lstStyle/>
          <a:p>
            <a:pPr marL="431804" indent="-215902" lvl="1">
              <a:lnSpc>
                <a:spcPts val="3540"/>
              </a:lnSpc>
              <a:buFont typeface="Arial"/>
              <a:buChar char="•"/>
            </a:pPr>
            <a:r>
              <a:rPr lang="en-US" sz="2000">
                <a:solidFill>
                  <a:srgbClr val="000000"/>
                </a:solidFill>
                <a:latin typeface="Poppins"/>
              </a:rPr>
              <a:t>Pada “Repository” klik Metadata. Kemudian klik pada “Db Connections”.</a:t>
            </a:r>
          </a:p>
          <a:p>
            <a:pPr>
              <a:lnSpc>
                <a:spcPts val="3540"/>
              </a:lnSpc>
            </a:pPr>
          </a:p>
          <a:p>
            <a:pPr marL="431804" indent="-215902" lvl="1">
              <a:lnSpc>
                <a:spcPts val="3540"/>
              </a:lnSpc>
              <a:buFont typeface="Arial"/>
              <a:buChar char="•"/>
            </a:pPr>
            <a:r>
              <a:rPr lang="en-US" sz="2000">
                <a:solidFill>
                  <a:srgbClr val="000000"/>
                </a:solidFill>
                <a:latin typeface="Poppins"/>
              </a:rPr>
              <a:t>K</a:t>
            </a:r>
            <a:r>
              <a:rPr lang="en-US" sz="2000">
                <a:solidFill>
                  <a:srgbClr val="000000"/>
                </a:solidFill>
                <a:latin typeface="Poppins"/>
              </a:rPr>
              <a:t>lik kanan pada Database yang akan dibuat schema lalu pilih “Retrieve Schema”.</a:t>
            </a:r>
          </a:p>
          <a:p>
            <a:pPr>
              <a:lnSpc>
                <a:spcPts val="3540"/>
              </a:lnSpc>
            </a:pPr>
          </a:p>
          <a:p>
            <a:pPr marL="431804" indent="-215902" lvl="1">
              <a:lnSpc>
                <a:spcPts val="3540"/>
              </a:lnSpc>
              <a:buFont typeface="Arial"/>
              <a:buChar char="•"/>
            </a:pPr>
            <a:r>
              <a:rPr lang="en-US" sz="2000">
                <a:solidFill>
                  <a:srgbClr val="000000"/>
                </a:solidFill>
                <a:latin typeface="Poppins"/>
              </a:rPr>
              <a:t>Selanjutnya klik “Next”.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7870772" y="4599394"/>
            <a:ext cx="6026227" cy="4033463"/>
          </a:xfrm>
          <a:custGeom>
            <a:avLst/>
            <a:gdLst/>
            <a:ahLst/>
            <a:cxnLst/>
            <a:rect r="r" b="b" t="t" l="l"/>
            <a:pathLst>
              <a:path h="4033463" w="6026227">
                <a:moveTo>
                  <a:pt x="0" y="0"/>
                </a:moveTo>
                <a:lnTo>
                  <a:pt x="6026227" y="0"/>
                </a:lnTo>
                <a:lnTo>
                  <a:pt x="6026227" y="4033463"/>
                </a:lnTo>
                <a:lnTo>
                  <a:pt x="0" y="4033463"/>
                </a:lnTo>
                <a:lnTo>
                  <a:pt x="0" y="0"/>
                </a:lnTo>
                <a:close/>
              </a:path>
            </a:pathLst>
          </a:custGeom>
          <a:blipFill>
            <a:blip r:embed="rId6"/>
            <a:stretch>
              <a:fillRect l="0" t="0" r="0" b="0"/>
            </a:stretch>
          </a:blipFill>
        </p:spPr>
      </p:sp>
      <p:sp>
        <p:nvSpPr>
          <p:cNvPr name="Freeform 6" id="6"/>
          <p:cNvSpPr/>
          <p:nvPr/>
        </p:nvSpPr>
        <p:spPr>
          <a:xfrm flipH="false" flipV="false" rot="0">
            <a:off x="11091979" y="3004418"/>
            <a:ext cx="5610040" cy="3879960"/>
          </a:xfrm>
          <a:custGeom>
            <a:avLst/>
            <a:gdLst/>
            <a:ahLst/>
            <a:cxnLst/>
            <a:rect r="r" b="b" t="t" l="l"/>
            <a:pathLst>
              <a:path h="3879960" w="5610040">
                <a:moveTo>
                  <a:pt x="0" y="0"/>
                </a:moveTo>
                <a:lnTo>
                  <a:pt x="5610040" y="0"/>
                </a:lnTo>
                <a:lnTo>
                  <a:pt x="5610040" y="3879960"/>
                </a:lnTo>
                <a:lnTo>
                  <a:pt x="0" y="3879960"/>
                </a:lnTo>
                <a:lnTo>
                  <a:pt x="0" y="0"/>
                </a:lnTo>
                <a:close/>
              </a:path>
            </a:pathLst>
          </a:custGeom>
          <a:blipFill>
            <a:blip r:embed="rId7"/>
            <a:stretch>
              <a:fillRect l="0" t="0" r="0" b="0"/>
            </a:stretch>
          </a:blipFill>
        </p:spPr>
      </p:sp>
      <p:sp>
        <p:nvSpPr>
          <p:cNvPr name="TextBox 7" id="7"/>
          <p:cNvSpPr txBox="true"/>
          <p:nvPr/>
        </p:nvSpPr>
        <p:spPr>
          <a:xfrm rot="0">
            <a:off x="1023319" y="2871068"/>
            <a:ext cx="812068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B. Membuat Schema Table Database Source dan Target</a:t>
            </a:r>
          </a:p>
        </p:txBody>
      </p:sp>
      <p:sp>
        <p:nvSpPr>
          <p:cNvPr name="TextBox 8" id="8"/>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(3) </a:t>
            </a:r>
          </a:p>
          <a:p>
            <a:pPr algn="ctr">
              <a:lnSpc>
                <a:spcPts val="8667"/>
              </a:lnSpc>
            </a:pPr>
            <a:r>
              <a:rPr lang="en-US" sz="8100">
                <a:solidFill>
                  <a:srgbClr val="000000"/>
                </a:solidFill>
                <a:latin typeface="Bryndan Write"/>
              </a:rPr>
              <a:t>Membuat ETL</a:t>
            </a:r>
          </a:p>
        </p:txBody>
      </p:sp>
      <p:sp>
        <p:nvSpPr>
          <p:cNvPr name="TextBox 9" id="9"/>
          <p:cNvSpPr txBox="true"/>
          <p:nvPr/>
        </p:nvSpPr>
        <p:spPr>
          <a:xfrm rot="0">
            <a:off x="838536" y="3493832"/>
            <a:ext cx="6617152" cy="3122294"/>
          </a:xfrm>
          <a:prstGeom prst="rect">
            <a:avLst/>
          </a:prstGeom>
        </p:spPr>
        <p:txBody>
          <a:bodyPr anchor="t" rtlCol="false" tIns="0" lIns="0" bIns="0" rIns="0">
            <a:spAutoFit/>
          </a:bodyPr>
          <a:lstStyle/>
          <a:p>
            <a:pPr algn="just" marL="431804" indent="-215902" lvl="1">
              <a:lnSpc>
                <a:spcPts val="3540"/>
              </a:lnSpc>
              <a:buFont typeface="Arial"/>
              <a:buChar char="•"/>
            </a:pPr>
            <a:r>
              <a:rPr lang="en-US" sz="2000">
                <a:solidFill>
                  <a:srgbClr val="000000"/>
                </a:solidFill>
                <a:latin typeface="Poppins"/>
              </a:rPr>
              <a:t>Selanjutnya pilih schema table yang akan dibuat yaitu dbo yang terdiri dari customer, product, sales_order, dan status_order untuk Database Source. Sesuaikan pada Database Target.</a:t>
            </a:r>
          </a:p>
          <a:p>
            <a:pPr algn="just">
              <a:lnSpc>
                <a:spcPts val="3540"/>
              </a:lnSpc>
            </a:pPr>
          </a:p>
          <a:p>
            <a:pPr algn="just" marL="431804" indent="-215902" lvl="1">
              <a:lnSpc>
                <a:spcPts val="3540"/>
              </a:lnSpc>
              <a:buFont typeface="Arial"/>
              <a:buChar char="•"/>
            </a:pPr>
            <a:r>
              <a:rPr lang="en-US" sz="2000">
                <a:solidFill>
                  <a:srgbClr val="000000"/>
                </a:solidFill>
                <a:latin typeface="Poppins"/>
              </a:rPr>
              <a:t>Selanjutnya klik “Next”.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7215376" y="3512428"/>
            <a:ext cx="5093005" cy="4250916"/>
          </a:xfrm>
          <a:custGeom>
            <a:avLst/>
            <a:gdLst/>
            <a:ahLst/>
            <a:cxnLst/>
            <a:rect r="r" b="b" t="t" l="l"/>
            <a:pathLst>
              <a:path h="4250916" w="5093005">
                <a:moveTo>
                  <a:pt x="0" y="0"/>
                </a:moveTo>
                <a:lnTo>
                  <a:pt x="5093005" y="0"/>
                </a:lnTo>
                <a:lnTo>
                  <a:pt x="5093005" y="4250916"/>
                </a:lnTo>
                <a:lnTo>
                  <a:pt x="0" y="4250916"/>
                </a:lnTo>
                <a:lnTo>
                  <a:pt x="0" y="0"/>
                </a:lnTo>
                <a:close/>
              </a:path>
            </a:pathLst>
          </a:custGeom>
          <a:blipFill>
            <a:blip r:embed="rId6"/>
            <a:stretch>
              <a:fillRect l="0" t="0" r="-1286" b="0"/>
            </a:stretch>
          </a:blipFill>
        </p:spPr>
      </p:sp>
      <p:sp>
        <p:nvSpPr>
          <p:cNvPr name="Freeform 6" id="6"/>
          <p:cNvSpPr/>
          <p:nvPr/>
        </p:nvSpPr>
        <p:spPr>
          <a:xfrm flipH="false" flipV="false" rot="0">
            <a:off x="1213759" y="6044626"/>
            <a:ext cx="2737291" cy="2660455"/>
          </a:xfrm>
          <a:custGeom>
            <a:avLst/>
            <a:gdLst/>
            <a:ahLst/>
            <a:cxnLst/>
            <a:rect r="r" b="b" t="t" l="l"/>
            <a:pathLst>
              <a:path h="2660455" w="2737291">
                <a:moveTo>
                  <a:pt x="0" y="0"/>
                </a:moveTo>
                <a:lnTo>
                  <a:pt x="2737291" y="0"/>
                </a:lnTo>
                <a:lnTo>
                  <a:pt x="2737291" y="2660455"/>
                </a:lnTo>
                <a:lnTo>
                  <a:pt x="0" y="2660455"/>
                </a:lnTo>
                <a:lnTo>
                  <a:pt x="0" y="0"/>
                </a:lnTo>
                <a:close/>
              </a:path>
            </a:pathLst>
          </a:custGeom>
          <a:blipFill>
            <a:blip r:embed="rId7"/>
            <a:stretch>
              <a:fillRect l="0" t="0" r="0" b="0"/>
            </a:stretch>
          </a:blipFill>
        </p:spPr>
      </p:sp>
      <p:sp>
        <p:nvSpPr>
          <p:cNvPr name="Freeform 7" id="7"/>
          <p:cNvSpPr/>
          <p:nvPr/>
        </p:nvSpPr>
        <p:spPr>
          <a:xfrm flipH="false" flipV="false" rot="0">
            <a:off x="12488793" y="3512428"/>
            <a:ext cx="4989535" cy="4149733"/>
          </a:xfrm>
          <a:custGeom>
            <a:avLst/>
            <a:gdLst/>
            <a:ahLst/>
            <a:cxnLst/>
            <a:rect r="r" b="b" t="t" l="l"/>
            <a:pathLst>
              <a:path h="4149733" w="4989535">
                <a:moveTo>
                  <a:pt x="0" y="0"/>
                </a:moveTo>
                <a:lnTo>
                  <a:pt x="4989535" y="0"/>
                </a:lnTo>
                <a:lnTo>
                  <a:pt x="4989535" y="4149732"/>
                </a:lnTo>
                <a:lnTo>
                  <a:pt x="0" y="4149732"/>
                </a:lnTo>
                <a:lnTo>
                  <a:pt x="0" y="0"/>
                </a:lnTo>
                <a:close/>
              </a:path>
            </a:pathLst>
          </a:custGeom>
          <a:blipFill>
            <a:blip r:embed="rId8"/>
            <a:stretch>
              <a:fillRect l="0" t="0" r="-1751" b="0"/>
            </a:stretch>
          </a:blipFill>
        </p:spPr>
      </p:sp>
      <p:sp>
        <p:nvSpPr>
          <p:cNvPr name="Freeform 8" id="8"/>
          <p:cNvSpPr/>
          <p:nvPr/>
        </p:nvSpPr>
        <p:spPr>
          <a:xfrm flipH="false" flipV="false" rot="0">
            <a:off x="3979141" y="6067003"/>
            <a:ext cx="2641254" cy="2153496"/>
          </a:xfrm>
          <a:custGeom>
            <a:avLst/>
            <a:gdLst/>
            <a:ahLst/>
            <a:cxnLst/>
            <a:rect r="r" b="b" t="t" l="l"/>
            <a:pathLst>
              <a:path h="2153496" w="2641254">
                <a:moveTo>
                  <a:pt x="0" y="0"/>
                </a:moveTo>
                <a:lnTo>
                  <a:pt x="2641254" y="0"/>
                </a:lnTo>
                <a:lnTo>
                  <a:pt x="2641254" y="2153497"/>
                </a:lnTo>
                <a:lnTo>
                  <a:pt x="0" y="2153497"/>
                </a:lnTo>
                <a:lnTo>
                  <a:pt x="0" y="0"/>
                </a:lnTo>
                <a:close/>
              </a:path>
            </a:pathLst>
          </a:custGeom>
          <a:blipFill>
            <a:blip r:embed="rId9"/>
            <a:stretch>
              <a:fillRect l="0" t="0" r="0" b="0"/>
            </a:stretch>
          </a:blipFill>
        </p:spPr>
      </p:sp>
      <p:sp>
        <p:nvSpPr>
          <p:cNvPr name="TextBox 9" id="9"/>
          <p:cNvSpPr txBox="true"/>
          <p:nvPr/>
        </p:nvSpPr>
        <p:spPr>
          <a:xfrm rot="0">
            <a:off x="1023319" y="2871068"/>
            <a:ext cx="812068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B. Membuat Schema Table Database Source dan Target</a:t>
            </a:r>
          </a:p>
        </p:txBody>
      </p:sp>
      <p:sp>
        <p:nvSpPr>
          <p:cNvPr name="TextBox 10" id="10"/>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(3) </a:t>
            </a:r>
          </a:p>
          <a:p>
            <a:pPr algn="ctr">
              <a:lnSpc>
                <a:spcPts val="8667"/>
              </a:lnSpc>
            </a:pPr>
            <a:r>
              <a:rPr lang="en-US" sz="8100">
                <a:solidFill>
                  <a:srgbClr val="000000"/>
                </a:solidFill>
                <a:latin typeface="Bryndan Write"/>
              </a:rPr>
              <a:t>Membuat ETL</a:t>
            </a:r>
          </a:p>
        </p:txBody>
      </p:sp>
      <p:sp>
        <p:nvSpPr>
          <p:cNvPr name="TextBox 11" id="11"/>
          <p:cNvSpPr txBox="true"/>
          <p:nvPr/>
        </p:nvSpPr>
        <p:spPr>
          <a:xfrm rot="0">
            <a:off x="838536" y="3493832"/>
            <a:ext cx="6617152" cy="2226944"/>
          </a:xfrm>
          <a:prstGeom prst="rect">
            <a:avLst/>
          </a:prstGeom>
        </p:spPr>
        <p:txBody>
          <a:bodyPr anchor="t" rtlCol="false" tIns="0" lIns="0" bIns="0" rIns="0">
            <a:spAutoFit/>
          </a:bodyPr>
          <a:lstStyle/>
          <a:p>
            <a:pPr marL="431804" indent="-215902" lvl="1">
              <a:lnSpc>
                <a:spcPts val="3540"/>
              </a:lnSpc>
              <a:buFont typeface="Arial"/>
              <a:buChar char="•"/>
            </a:pPr>
            <a:r>
              <a:rPr lang="en-US" sz="2000">
                <a:solidFill>
                  <a:srgbClr val="000000"/>
                </a:solidFill>
                <a:latin typeface="Poppins"/>
              </a:rPr>
              <a:t>Dapat kita lihat schema dari table yang akan dibuat, jika sudah yakin klik “Finish”.</a:t>
            </a:r>
          </a:p>
          <a:p>
            <a:pPr>
              <a:lnSpc>
                <a:spcPts val="3540"/>
              </a:lnSpc>
            </a:pPr>
          </a:p>
          <a:p>
            <a:pPr marL="431804" indent="-215902" lvl="1">
              <a:lnSpc>
                <a:spcPts val="3540"/>
              </a:lnSpc>
              <a:buFont typeface="Arial"/>
              <a:buChar char="•"/>
            </a:pPr>
            <a:r>
              <a:rPr lang="en-US" sz="2000">
                <a:solidFill>
                  <a:srgbClr val="000000"/>
                </a:solidFill>
                <a:latin typeface="Poppins"/>
              </a:rPr>
              <a:t>Hasil dari schema table dapat kita lihat di bagian repository.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8550304" y="3004418"/>
            <a:ext cx="8708996" cy="5110237"/>
          </a:xfrm>
          <a:custGeom>
            <a:avLst/>
            <a:gdLst/>
            <a:ahLst/>
            <a:cxnLst/>
            <a:rect r="r" b="b" t="t" l="l"/>
            <a:pathLst>
              <a:path h="5110237" w="8708996">
                <a:moveTo>
                  <a:pt x="0" y="0"/>
                </a:moveTo>
                <a:lnTo>
                  <a:pt x="8708996" y="0"/>
                </a:lnTo>
                <a:lnTo>
                  <a:pt x="8708996" y="5110237"/>
                </a:lnTo>
                <a:lnTo>
                  <a:pt x="0" y="5110237"/>
                </a:lnTo>
                <a:lnTo>
                  <a:pt x="0" y="0"/>
                </a:lnTo>
                <a:close/>
              </a:path>
            </a:pathLst>
          </a:custGeom>
          <a:blipFill>
            <a:blip r:embed="rId6"/>
            <a:stretch>
              <a:fillRect l="0" t="0" r="0" b="0"/>
            </a:stretch>
          </a:blipFill>
        </p:spPr>
      </p:sp>
      <p:sp>
        <p:nvSpPr>
          <p:cNvPr name="Freeform 6" id="6"/>
          <p:cNvSpPr/>
          <p:nvPr/>
        </p:nvSpPr>
        <p:spPr>
          <a:xfrm flipH="false" flipV="false" rot="0">
            <a:off x="1345173" y="6625651"/>
            <a:ext cx="3869566" cy="2099764"/>
          </a:xfrm>
          <a:custGeom>
            <a:avLst/>
            <a:gdLst/>
            <a:ahLst/>
            <a:cxnLst/>
            <a:rect r="r" b="b" t="t" l="l"/>
            <a:pathLst>
              <a:path h="2099764" w="3869566">
                <a:moveTo>
                  <a:pt x="0" y="0"/>
                </a:moveTo>
                <a:lnTo>
                  <a:pt x="3869565" y="0"/>
                </a:lnTo>
                <a:lnTo>
                  <a:pt x="3869565" y="2099764"/>
                </a:lnTo>
                <a:lnTo>
                  <a:pt x="0" y="2099764"/>
                </a:lnTo>
                <a:lnTo>
                  <a:pt x="0" y="0"/>
                </a:lnTo>
                <a:close/>
              </a:path>
            </a:pathLst>
          </a:custGeom>
          <a:blipFill>
            <a:blip r:embed="rId7"/>
            <a:stretch>
              <a:fillRect l="0" t="0" r="0" b="0"/>
            </a:stretch>
          </a:blipFill>
        </p:spPr>
      </p:sp>
      <p:sp>
        <p:nvSpPr>
          <p:cNvPr name="TextBox 7" id="7"/>
          <p:cNvSpPr txBox="true"/>
          <p:nvPr/>
        </p:nvSpPr>
        <p:spPr>
          <a:xfrm rot="0">
            <a:off x="1023319" y="2871068"/>
            <a:ext cx="812068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C. Membuat Job Designs</a:t>
            </a:r>
          </a:p>
        </p:txBody>
      </p:sp>
      <p:sp>
        <p:nvSpPr>
          <p:cNvPr name="TextBox 8" id="8"/>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(3) </a:t>
            </a:r>
          </a:p>
          <a:p>
            <a:pPr algn="ctr">
              <a:lnSpc>
                <a:spcPts val="8667"/>
              </a:lnSpc>
            </a:pPr>
            <a:r>
              <a:rPr lang="en-US" sz="8100">
                <a:solidFill>
                  <a:srgbClr val="000000"/>
                </a:solidFill>
                <a:latin typeface="Bryndan Write"/>
              </a:rPr>
              <a:t>Membuat ETL</a:t>
            </a:r>
          </a:p>
        </p:txBody>
      </p:sp>
      <p:sp>
        <p:nvSpPr>
          <p:cNvPr name="TextBox 9" id="9"/>
          <p:cNvSpPr txBox="true"/>
          <p:nvPr/>
        </p:nvSpPr>
        <p:spPr>
          <a:xfrm rot="0">
            <a:off x="838536" y="3493832"/>
            <a:ext cx="6617152" cy="2674619"/>
          </a:xfrm>
          <a:prstGeom prst="rect">
            <a:avLst/>
          </a:prstGeom>
        </p:spPr>
        <p:txBody>
          <a:bodyPr anchor="t" rtlCol="false" tIns="0" lIns="0" bIns="0" rIns="0">
            <a:spAutoFit/>
          </a:bodyPr>
          <a:lstStyle/>
          <a:p>
            <a:pPr algn="just" marL="431804" indent="-215902" lvl="1">
              <a:lnSpc>
                <a:spcPts val="3540"/>
              </a:lnSpc>
              <a:buFont typeface="Arial"/>
              <a:buChar char="•"/>
            </a:pPr>
            <a:r>
              <a:rPr lang="en-US" sz="2000">
                <a:solidFill>
                  <a:srgbClr val="000000"/>
                </a:solidFill>
                <a:latin typeface="Poppins"/>
              </a:rPr>
              <a:t>Pada “Repository” klik kanan di bagian  Job Designs lalu pilih Create job.</a:t>
            </a:r>
          </a:p>
          <a:p>
            <a:pPr algn="just">
              <a:lnSpc>
                <a:spcPts val="3540"/>
              </a:lnSpc>
            </a:pPr>
          </a:p>
          <a:p>
            <a:pPr algn="just" marL="431804" indent="-215902" lvl="1">
              <a:lnSpc>
                <a:spcPts val="3540"/>
              </a:lnSpc>
              <a:buFont typeface="Arial"/>
              <a:buChar char="•"/>
            </a:pPr>
            <a:r>
              <a:rPr lang="en-US" sz="2000">
                <a:solidFill>
                  <a:srgbClr val="000000"/>
                </a:solidFill>
                <a:latin typeface="Poppins"/>
              </a:rPr>
              <a:t>Isi Name, Purpose, dan Description sesuai keinginan lalu klik “Finish”. Saya membuat job untuk setiap tugas memindahkan tabel.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8999562" y="3004418"/>
            <a:ext cx="5195175" cy="1071428"/>
          </a:xfrm>
          <a:custGeom>
            <a:avLst/>
            <a:gdLst/>
            <a:ahLst/>
            <a:cxnLst/>
            <a:rect r="r" b="b" t="t" l="l"/>
            <a:pathLst>
              <a:path h="1071428" w="5195175">
                <a:moveTo>
                  <a:pt x="0" y="0"/>
                </a:moveTo>
                <a:lnTo>
                  <a:pt x="5195175" y="0"/>
                </a:lnTo>
                <a:lnTo>
                  <a:pt x="5195175" y="1071428"/>
                </a:lnTo>
                <a:lnTo>
                  <a:pt x="0" y="1071428"/>
                </a:lnTo>
                <a:lnTo>
                  <a:pt x="0" y="0"/>
                </a:lnTo>
                <a:close/>
              </a:path>
            </a:pathLst>
          </a:custGeom>
          <a:blipFill>
            <a:blip r:embed="rId6"/>
            <a:stretch>
              <a:fillRect l="0" t="-17672" r="-8474" b="-37667"/>
            </a:stretch>
          </a:blipFill>
        </p:spPr>
      </p:sp>
      <p:sp>
        <p:nvSpPr>
          <p:cNvPr name="Freeform 6" id="6"/>
          <p:cNvSpPr/>
          <p:nvPr/>
        </p:nvSpPr>
        <p:spPr>
          <a:xfrm flipH="false" flipV="false" rot="0">
            <a:off x="7688268" y="4214912"/>
            <a:ext cx="8914581" cy="2924658"/>
          </a:xfrm>
          <a:custGeom>
            <a:avLst/>
            <a:gdLst/>
            <a:ahLst/>
            <a:cxnLst/>
            <a:rect r="r" b="b" t="t" l="l"/>
            <a:pathLst>
              <a:path h="2924658" w="8914581">
                <a:moveTo>
                  <a:pt x="0" y="0"/>
                </a:moveTo>
                <a:lnTo>
                  <a:pt x="8914581" y="0"/>
                </a:lnTo>
                <a:lnTo>
                  <a:pt x="8914581" y="2924658"/>
                </a:lnTo>
                <a:lnTo>
                  <a:pt x="0" y="2924658"/>
                </a:lnTo>
                <a:lnTo>
                  <a:pt x="0" y="0"/>
                </a:lnTo>
                <a:close/>
              </a:path>
            </a:pathLst>
          </a:custGeom>
          <a:blipFill>
            <a:blip r:embed="rId7"/>
            <a:stretch>
              <a:fillRect l="0" t="0" r="0" b="0"/>
            </a:stretch>
          </a:blipFill>
        </p:spPr>
      </p:sp>
      <p:sp>
        <p:nvSpPr>
          <p:cNvPr name="Freeform 7" id="7"/>
          <p:cNvSpPr/>
          <p:nvPr/>
        </p:nvSpPr>
        <p:spPr>
          <a:xfrm flipH="false" flipV="false" rot="0">
            <a:off x="1188200" y="7552442"/>
            <a:ext cx="5259653" cy="1111441"/>
          </a:xfrm>
          <a:custGeom>
            <a:avLst/>
            <a:gdLst/>
            <a:ahLst/>
            <a:cxnLst/>
            <a:rect r="r" b="b" t="t" l="l"/>
            <a:pathLst>
              <a:path h="1111441" w="5259653">
                <a:moveTo>
                  <a:pt x="0" y="0"/>
                </a:moveTo>
                <a:lnTo>
                  <a:pt x="5259653" y="0"/>
                </a:lnTo>
                <a:lnTo>
                  <a:pt x="5259653" y="1111441"/>
                </a:lnTo>
                <a:lnTo>
                  <a:pt x="0" y="1111441"/>
                </a:lnTo>
                <a:lnTo>
                  <a:pt x="0" y="0"/>
                </a:lnTo>
                <a:close/>
              </a:path>
            </a:pathLst>
          </a:custGeom>
          <a:blipFill>
            <a:blip r:embed="rId8"/>
            <a:stretch>
              <a:fillRect l="0" t="0" r="0" b="0"/>
            </a:stretch>
          </a:blipFill>
        </p:spPr>
      </p:sp>
      <p:sp>
        <p:nvSpPr>
          <p:cNvPr name="Freeform 8" id="8"/>
          <p:cNvSpPr/>
          <p:nvPr/>
        </p:nvSpPr>
        <p:spPr>
          <a:xfrm flipH="false" flipV="false" rot="0">
            <a:off x="6467615" y="7596770"/>
            <a:ext cx="5352770" cy="1070554"/>
          </a:xfrm>
          <a:custGeom>
            <a:avLst/>
            <a:gdLst/>
            <a:ahLst/>
            <a:cxnLst/>
            <a:rect r="r" b="b" t="t" l="l"/>
            <a:pathLst>
              <a:path h="1070554" w="5352770">
                <a:moveTo>
                  <a:pt x="0" y="0"/>
                </a:moveTo>
                <a:lnTo>
                  <a:pt x="5352770" y="0"/>
                </a:lnTo>
                <a:lnTo>
                  <a:pt x="5352770" y="1070554"/>
                </a:lnTo>
                <a:lnTo>
                  <a:pt x="0" y="1070554"/>
                </a:lnTo>
                <a:lnTo>
                  <a:pt x="0" y="0"/>
                </a:lnTo>
                <a:close/>
              </a:path>
            </a:pathLst>
          </a:custGeom>
          <a:blipFill>
            <a:blip r:embed="rId9"/>
            <a:stretch>
              <a:fillRect l="0" t="0" r="0" b="0"/>
            </a:stretch>
          </a:blipFill>
        </p:spPr>
      </p:sp>
      <p:sp>
        <p:nvSpPr>
          <p:cNvPr name="Freeform 9" id="9"/>
          <p:cNvSpPr/>
          <p:nvPr/>
        </p:nvSpPr>
        <p:spPr>
          <a:xfrm flipH="false" flipV="false" rot="0">
            <a:off x="11946432" y="7596770"/>
            <a:ext cx="5189268" cy="1067113"/>
          </a:xfrm>
          <a:custGeom>
            <a:avLst/>
            <a:gdLst/>
            <a:ahLst/>
            <a:cxnLst/>
            <a:rect r="r" b="b" t="t" l="l"/>
            <a:pathLst>
              <a:path h="1067113" w="5189268">
                <a:moveTo>
                  <a:pt x="0" y="0"/>
                </a:moveTo>
                <a:lnTo>
                  <a:pt x="5189268" y="0"/>
                </a:lnTo>
                <a:lnTo>
                  <a:pt x="5189268" y="1067113"/>
                </a:lnTo>
                <a:lnTo>
                  <a:pt x="0" y="1067113"/>
                </a:lnTo>
                <a:lnTo>
                  <a:pt x="0" y="0"/>
                </a:lnTo>
                <a:close/>
              </a:path>
            </a:pathLst>
          </a:custGeom>
          <a:blipFill>
            <a:blip r:embed="rId10"/>
            <a:stretch>
              <a:fillRect l="0" t="0" r="0" b="0"/>
            </a:stretch>
          </a:blipFill>
        </p:spPr>
      </p:sp>
      <p:sp>
        <p:nvSpPr>
          <p:cNvPr name="TextBox 10" id="10"/>
          <p:cNvSpPr txBox="true"/>
          <p:nvPr/>
        </p:nvSpPr>
        <p:spPr>
          <a:xfrm rot="0">
            <a:off x="1023319" y="2871068"/>
            <a:ext cx="812068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C. Membuat Job Designs</a:t>
            </a:r>
          </a:p>
        </p:txBody>
      </p:sp>
      <p:sp>
        <p:nvSpPr>
          <p:cNvPr name="TextBox 11" id="11"/>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(3) </a:t>
            </a:r>
          </a:p>
          <a:p>
            <a:pPr algn="ctr">
              <a:lnSpc>
                <a:spcPts val="8667"/>
              </a:lnSpc>
            </a:pPr>
            <a:r>
              <a:rPr lang="en-US" sz="8100">
                <a:solidFill>
                  <a:srgbClr val="000000"/>
                </a:solidFill>
                <a:latin typeface="Bryndan Write"/>
              </a:rPr>
              <a:t>Membuat ETL</a:t>
            </a:r>
          </a:p>
        </p:txBody>
      </p:sp>
      <p:sp>
        <p:nvSpPr>
          <p:cNvPr name="TextBox 12" id="12"/>
          <p:cNvSpPr txBox="true"/>
          <p:nvPr/>
        </p:nvSpPr>
        <p:spPr>
          <a:xfrm rot="0">
            <a:off x="838536" y="3493832"/>
            <a:ext cx="6617152" cy="3569969"/>
          </a:xfrm>
          <a:prstGeom prst="rect">
            <a:avLst/>
          </a:prstGeom>
        </p:spPr>
        <p:txBody>
          <a:bodyPr anchor="t" rtlCol="false" tIns="0" lIns="0" bIns="0" rIns="0">
            <a:spAutoFit/>
          </a:bodyPr>
          <a:lstStyle/>
          <a:p>
            <a:pPr algn="just" marL="431804" indent="-215902" lvl="1">
              <a:lnSpc>
                <a:spcPts val="3540"/>
              </a:lnSpc>
              <a:buFont typeface="Arial"/>
              <a:buChar char="•"/>
            </a:pPr>
            <a:r>
              <a:rPr lang="en-US" sz="2000">
                <a:solidFill>
                  <a:srgbClr val="000000"/>
                </a:solidFill>
                <a:latin typeface="Poppins"/>
              </a:rPr>
              <a:t>Pada setiap job design hubungkan antara tabel dari database Staging sebagai komponen input dan tabel dari database DWH_Project sebagai komponen output. Simpan job.</a:t>
            </a:r>
          </a:p>
          <a:p>
            <a:pPr algn="just">
              <a:lnSpc>
                <a:spcPts val="3540"/>
              </a:lnSpc>
            </a:pPr>
          </a:p>
          <a:p>
            <a:pPr algn="just" marL="431804" indent="-215902" lvl="1">
              <a:lnSpc>
                <a:spcPts val="3540"/>
              </a:lnSpc>
              <a:buFont typeface="Arial"/>
              <a:buChar char="•"/>
            </a:pPr>
            <a:r>
              <a:rPr lang="en-US" sz="2000">
                <a:solidFill>
                  <a:srgbClr val="000000"/>
                </a:solidFill>
                <a:latin typeface="Poppins"/>
              </a:rPr>
              <a:t>Khusus untuk Customer_Job tambahkan komponen tMap di tengahnya karena dibutuhkan transformasi data.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7625169" y="2766467"/>
            <a:ext cx="4917510" cy="1721431"/>
          </a:xfrm>
          <a:custGeom>
            <a:avLst/>
            <a:gdLst/>
            <a:ahLst/>
            <a:cxnLst/>
            <a:rect r="r" b="b" t="t" l="l"/>
            <a:pathLst>
              <a:path h="1721431" w="4917510">
                <a:moveTo>
                  <a:pt x="0" y="0"/>
                </a:moveTo>
                <a:lnTo>
                  <a:pt x="4917510" y="0"/>
                </a:lnTo>
                <a:lnTo>
                  <a:pt x="4917510" y="1721430"/>
                </a:lnTo>
                <a:lnTo>
                  <a:pt x="0" y="1721430"/>
                </a:lnTo>
                <a:lnTo>
                  <a:pt x="0" y="0"/>
                </a:lnTo>
                <a:close/>
              </a:path>
            </a:pathLst>
          </a:custGeom>
          <a:blipFill>
            <a:blip r:embed="rId6"/>
            <a:stretch>
              <a:fillRect l="0" t="-22379" r="0" b="0"/>
            </a:stretch>
          </a:blipFill>
        </p:spPr>
      </p:sp>
      <p:sp>
        <p:nvSpPr>
          <p:cNvPr name="Freeform 6" id="6"/>
          <p:cNvSpPr/>
          <p:nvPr/>
        </p:nvSpPr>
        <p:spPr>
          <a:xfrm flipH="false" flipV="false" rot="0">
            <a:off x="1028700" y="6181599"/>
            <a:ext cx="4385716" cy="2487317"/>
          </a:xfrm>
          <a:custGeom>
            <a:avLst/>
            <a:gdLst/>
            <a:ahLst/>
            <a:cxnLst/>
            <a:rect r="r" b="b" t="t" l="l"/>
            <a:pathLst>
              <a:path h="2487317" w="4385716">
                <a:moveTo>
                  <a:pt x="0" y="0"/>
                </a:moveTo>
                <a:lnTo>
                  <a:pt x="4385716" y="0"/>
                </a:lnTo>
                <a:lnTo>
                  <a:pt x="4385716" y="2487317"/>
                </a:lnTo>
                <a:lnTo>
                  <a:pt x="0" y="2487317"/>
                </a:lnTo>
                <a:lnTo>
                  <a:pt x="0" y="0"/>
                </a:lnTo>
                <a:close/>
              </a:path>
            </a:pathLst>
          </a:custGeom>
          <a:blipFill>
            <a:blip r:embed="rId7"/>
            <a:stretch>
              <a:fillRect l="-1784" t="0" r="0" b="0"/>
            </a:stretch>
          </a:blipFill>
        </p:spPr>
      </p:sp>
      <p:sp>
        <p:nvSpPr>
          <p:cNvPr name="Freeform 7" id="7"/>
          <p:cNvSpPr/>
          <p:nvPr/>
        </p:nvSpPr>
        <p:spPr>
          <a:xfrm flipH="false" flipV="false" rot="0">
            <a:off x="12714129" y="2776763"/>
            <a:ext cx="4975752" cy="1711134"/>
          </a:xfrm>
          <a:custGeom>
            <a:avLst/>
            <a:gdLst/>
            <a:ahLst/>
            <a:cxnLst/>
            <a:rect r="r" b="b" t="t" l="l"/>
            <a:pathLst>
              <a:path h="1711134" w="4975752">
                <a:moveTo>
                  <a:pt x="0" y="0"/>
                </a:moveTo>
                <a:lnTo>
                  <a:pt x="4975752" y="0"/>
                </a:lnTo>
                <a:lnTo>
                  <a:pt x="4975752" y="1711134"/>
                </a:lnTo>
                <a:lnTo>
                  <a:pt x="0" y="1711134"/>
                </a:lnTo>
                <a:lnTo>
                  <a:pt x="0" y="0"/>
                </a:lnTo>
                <a:close/>
              </a:path>
            </a:pathLst>
          </a:custGeom>
          <a:blipFill>
            <a:blip r:embed="rId8"/>
            <a:stretch>
              <a:fillRect l="0" t="-12496" r="0" b="0"/>
            </a:stretch>
          </a:blipFill>
        </p:spPr>
      </p:sp>
      <p:sp>
        <p:nvSpPr>
          <p:cNvPr name="Freeform 8" id="8"/>
          <p:cNvSpPr/>
          <p:nvPr/>
        </p:nvSpPr>
        <p:spPr>
          <a:xfrm flipH="false" flipV="false" rot="0">
            <a:off x="5572549" y="6181599"/>
            <a:ext cx="4105240" cy="2761263"/>
          </a:xfrm>
          <a:custGeom>
            <a:avLst/>
            <a:gdLst/>
            <a:ahLst/>
            <a:cxnLst/>
            <a:rect r="r" b="b" t="t" l="l"/>
            <a:pathLst>
              <a:path h="2761263" w="4105240">
                <a:moveTo>
                  <a:pt x="0" y="0"/>
                </a:moveTo>
                <a:lnTo>
                  <a:pt x="4105240" y="0"/>
                </a:lnTo>
                <a:lnTo>
                  <a:pt x="4105240" y="2761263"/>
                </a:lnTo>
                <a:lnTo>
                  <a:pt x="0" y="2761263"/>
                </a:lnTo>
                <a:lnTo>
                  <a:pt x="0" y="0"/>
                </a:lnTo>
                <a:close/>
              </a:path>
            </a:pathLst>
          </a:custGeom>
          <a:blipFill>
            <a:blip r:embed="rId9"/>
            <a:stretch>
              <a:fillRect l="0" t="0" r="0" b="0"/>
            </a:stretch>
          </a:blipFill>
        </p:spPr>
      </p:sp>
      <p:sp>
        <p:nvSpPr>
          <p:cNvPr name="Freeform 9" id="9"/>
          <p:cNvSpPr/>
          <p:nvPr/>
        </p:nvSpPr>
        <p:spPr>
          <a:xfrm flipH="false" flipV="false" rot="0">
            <a:off x="7625169" y="4647842"/>
            <a:ext cx="4917510" cy="1328042"/>
          </a:xfrm>
          <a:custGeom>
            <a:avLst/>
            <a:gdLst/>
            <a:ahLst/>
            <a:cxnLst/>
            <a:rect r="r" b="b" t="t" l="l"/>
            <a:pathLst>
              <a:path h="1328042" w="4917510">
                <a:moveTo>
                  <a:pt x="0" y="0"/>
                </a:moveTo>
                <a:lnTo>
                  <a:pt x="4917510" y="0"/>
                </a:lnTo>
                <a:lnTo>
                  <a:pt x="4917510" y="1328042"/>
                </a:lnTo>
                <a:lnTo>
                  <a:pt x="0" y="1328042"/>
                </a:lnTo>
                <a:lnTo>
                  <a:pt x="0" y="0"/>
                </a:lnTo>
                <a:close/>
              </a:path>
            </a:pathLst>
          </a:custGeom>
          <a:blipFill>
            <a:blip r:embed="rId10"/>
            <a:stretch>
              <a:fillRect l="0" t="-18540" r="0" b="-26896"/>
            </a:stretch>
          </a:blipFill>
        </p:spPr>
      </p:sp>
      <p:sp>
        <p:nvSpPr>
          <p:cNvPr name="Freeform 10" id="10"/>
          <p:cNvSpPr/>
          <p:nvPr/>
        </p:nvSpPr>
        <p:spPr>
          <a:xfrm flipH="false" flipV="false" rot="0">
            <a:off x="14256793" y="6204484"/>
            <a:ext cx="3776383" cy="2041981"/>
          </a:xfrm>
          <a:custGeom>
            <a:avLst/>
            <a:gdLst/>
            <a:ahLst/>
            <a:cxnLst/>
            <a:rect r="r" b="b" t="t" l="l"/>
            <a:pathLst>
              <a:path h="2041981" w="3776383">
                <a:moveTo>
                  <a:pt x="0" y="0"/>
                </a:moveTo>
                <a:lnTo>
                  <a:pt x="3776383" y="0"/>
                </a:lnTo>
                <a:lnTo>
                  <a:pt x="3776383" y="2041981"/>
                </a:lnTo>
                <a:lnTo>
                  <a:pt x="0" y="2041981"/>
                </a:lnTo>
                <a:lnTo>
                  <a:pt x="0" y="0"/>
                </a:lnTo>
                <a:close/>
              </a:path>
            </a:pathLst>
          </a:custGeom>
          <a:blipFill>
            <a:blip r:embed="rId11"/>
            <a:stretch>
              <a:fillRect l="0" t="0" r="0" b="0"/>
            </a:stretch>
          </a:blipFill>
        </p:spPr>
      </p:sp>
      <p:sp>
        <p:nvSpPr>
          <p:cNvPr name="Freeform 11" id="11"/>
          <p:cNvSpPr/>
          <p:nvPr/>
        </p:nvSpPr>
        <p:spPr>
          <a:xfrm flipH="false" flipV="false" rot="0">
            <a:off x="12704604" y="4673979"/>
            <a:ext cx="4985277" cy="1301905"/>
          </a:xfrm>
          <a:custGeom>
            <a:avLst/>
            <a:gdLst/>
            <a:ahLst/>
            <a:cxnLst/>
            <a:rect r="r" b="b" t="t" l="l"/>
            <a:pathLst>
              <a:path h="1301905" w="4985277">
                <a:moveTo>
                  <a:pt x="0" y="0"/>
                </a:moveTo>
                <a:lnTo>
                  <a:pt x="4985277" y="0"/>
                </a:lnTo>
                <a:lnTo>
                  <a:pt x="4985277" y="1301905"/>
                </a:lnTo>
                <a:lnTo>
                  <a:pt x="0" y="1301905"/>
                </a:lnTo>
                <a:lnTo>
                  <a:pt x="0" y="0"/>
                </a:lnTo>
                <a:close/>
              </a:path>
            </a:pathLst>
          </a:custGeom>
          <a:blipFill>
            <a:blip r:embed="rId12"/>
            <a:stretch>
              <a:fillRect l="0" t="-16760" r="-1631" b="-27608"/>
            </a:stretch>
          </a:blipFill>
        </p:spPr>
      </p:sp>
      <p:sp>
        <p:nvSpPr>
          <p:cNvPr name="Freeform 12" id="12"/>
          <p:cNvSpPr/>
          <p:nvPr/>
        </p:nvSpPr>
        <p:spPr>
          <a:xfrm flipH="false" flipV="false" rot="0">
            <a:off x="9758751" y="6194959"/>
            <a:ext cx="4417079" cy="2738263"/>
          </a:xfrm>
          <a:custGeom>
            <a:avLst/>
            <a:gdLst/>
            <a:ahLst/>
            <a:cxnLst/>
            <a:rect r="r" b="b" t="t" l="l"/>
            <a:pathLst>
              <a:path h="2738263" w="4417079">
                <a:moveTo>
                  <a:pt x="0" y="0"/>
                </a:moveTo>
                <a:lnTo>
                  <a:pt x="4417080" y="0"/>
                </a:lnTo>
                <a:lnTo>
                  <a:pt x="4417080" y="2738263"/>
                </a:lnTo>
                <a:lnTo>
                  <a:pt x="0" y="2738263"/>
                </a:lnTo>
                <a:lnTo>
                  <a:pt x="0" y="0"/>
                </a:lnTo>
                <a:close/>
              </a:path>
            </a:pathLst>
          </a:custGeom>
          <a:blipFill>
            <a:blip r:embed="rId13"/>
            <a:stretch>
              <a:fillRect l="0" t="0" r="0" b="0"/>
            </a:stretch>
          </a:blipFill>
        </p:spPr>
      </p:sp>
      <p:sp>
        <p:nvSpPr>
          <p:cNvPr name="TextBox 13" id="13"/>
          <p:cNvSpPr txBox="true"/>
          <p:nvPr/>
        </p:nvSpPr>
        <p:spPr>
          <a:xfrm rot="0">
            <a:off x="1023319" y="2871068"/>
            <a:ext cx="812068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C. Membuat Job Designs</a:t>
            </a:r>
          </a:p>
        </p:txBody>
      </p:sp>
      <p:sp>
        <p:nvSpPr>
          <p:cNvPr name="TextBox 14" id="14"/>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(3) </a:t>
            </a:r>
          </a:p>
          <a:p>
            <a:pPr algn="ctr">
              <a:lnSpc>
                <a:spcPts val="8667"/>
              </a:lnSpc>
            </a:pPr>
            <a:r>
              <a:rPr lang="en-US" sz="8100">
                <a:solidFill>
                  <a:srgbClr val="000000"/>
                </a:solidFill>
                <a:latin typeface="Bryndan Write"/>
              </a:rPr>
              <a:t>Membuat ETL</a:t>
            </a:r>
          </a:p>
        </p:txBody>
      </p:sp>
      <p:sp>
        <p:nvSpPr>
          <p:cNvPr name="TextBox 15" id="15"/>
          <p:cNvSpPr txBox="true"/>
          <p:nvPr/>
        </p:nvSpPr>
        <p:spPr>
          <a:xfrm rot="0">
            <a:off x="838536" y="3493832"/>
            <a:ext cx="6617152" cy="2226944"/>
          </a:xfrm>
          <a:prstGeom prst="rect">
            <a:avLst/>
          </a:prstGeom>
        </p:spPr>
        <p:txBody>
          <a:bodyPr anchor="t" rtlCol="false" tIns="0" lIns="0" bIns="0" rIns="0">
            <a:spAutoFit/>
          </a:bodyPr>
          <a:lstStyle/>
          <a:p>
            <a:pPr marL="431804" indent="-215902" lvl="1">
              <a:lnSpc>
                <a:spcPts val="3540"/>
              </a:lnSpc>
              <a:buFont typeface="Arial"/>
              <a:buChar char="•"/>
            </a:pPr>
            <a:r>
              <a:rPr lang="en-US" sz="2000">
                <a:solidFill>
                  <a:srgbClr val="000000"/>
                </a:solidFill>
                <a:latin typeface="Poppins"/>
              </a:rPr>
              <a:t>Untuk menjalankan job klik “Run” pada setiap job design.</a:t>
            </a:r>
          </a:p>
          <a:p>
            <a:pPr>
              <a:lnSpc>
                <a:spcPts val="3540"/>
              </a:lnSpc>
            </a:pPr>
          </a:p>
          <a:p>
            <a:pPr marL="431804" indent="-215902" lvl="1">
              <a:lnSpc>
                <a:spcPts val="3540"/>
              </a:lnSpc>
              <a:buFont typeface="Arial"/>
              <a:buChar char="•"/>
            </a:pPr>
            <a:r>
              <a:rPr lang="en-US" sz="2000">
                <a:solidFill>
                  <a:srgbClr val="000000"/>
                </a:solidFill>
                <a:latin typeface="Poppins"/>
              </a:rPr>
              <a:t>Kita dapat melihat hasil migrasi data dengan mengecek di SSMS.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551828" y="2557782"/>
            <a:ext cx="5765422" cy="1197705"/>
          </a:xfrm>
          <a:custGeom>
            <a:avLst/>
            <a:gdLst/>
            <a:ahLst/>
            <a:cxnLst/>
            <a:rect r="r" b="b" t="t" l="l"/>
            <a:pathLst>
              <a:path h="1197705" w="5765422">
                <a:moveTo>
                  <a:pt x="0" y="0"/>
                </a:moveTo>
                <a:lnTo>
                  <a:pt x="5765422" y="0"/>
                </a:lnTo>
                <a:lnTo>
                  <a:pt x="5765422" y="1197705"/>
                </a:lnTo>
                <a:lnTo>
                  <a:pt x="0" y="1197705"/>
                </a:lnTo>
                <a:lnTo>
                  <a:pt x="0" y="0"/>
                </a:lnTo>
                <a:close/>
              </a:path>
            </a:pathLst>
          </a:custGeom>
          <a:blipFill>
            <a:blip r:embed="rId6"/>
            <a:stretch>
              <a:fillRect l="0" t="0" r="0" b="0"/>
            </a:stretch>
          </a:blipFill>
        </p:spPr>
      </p:sp>
      <p:sp>
        <p:nvSpPr>
          <p:cNvPr name="Freeform 6" id="6"/>
          <p:cNvSpPr/>
          <p:nvPr/>
        </p:nvSpPr>
        <p:spPr>
          <a:xfrm flipH="false" flipV="false" rot="0">
            <a:off x="6461925" y="2548593"/>
            <a:ext cx="10797375" cy="6101665"/>
          </a:xfrm>
          <a:custGeom>
            <a:avLst/>
            <a:gdLst/>
            <a:ahLst/>
            <a:cxnLst/>
            <a:rect r="r" b="b" t="t" l="l"/>
            <a:pathLst>
              <a:path h="6101665" w="10797375">
                <a:moveTo>
                  <a:pt x="0" y="0"/>
                </a:moveTo>
                <a:lnTo>
                  <a:pt x="10797375" y="0"/>
                </a:lnTo>
                <a:lnTo>
                  <a:pt x="10797375" y="6101666"/>
                </a:lnTo>
                <a:lnTo>
                  <a:pt x="0" y="6101666"/>
                </a:lnTo>
                <a:lnTo>
                  <a:pt x="0" y="0"/>
                </a:lnTo>
                <a:close/>
              </a:path>
            </a:pathLst>
          </a:custGeom>
          <a:blipFill>
            <a:blip r:embed="rId7"/>
            <a:stretch>
              <a:fillRect l="0" t="0" r="0" b="0"/>
            </a:stretch>
          </a:blipFill>
        </p:spPr>
      </p:sp>
      <p:sp>
        <p:nvSpPr>
          <p:cNvPr name="TextBox 7" id="7"/>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(4) </a:t>
            </a:r>
          </a:p>
          <a:p>
            <a:pPr algn="ctr">
              <a:lnSpc>
                <a:spcPts val="8667"/>
              </a:lnSpc>
            </a:pPr>
            <a:r>
              <a:rPr lang="en-US" sz="8100">
                <a:solidFill>
                  <a:srgbClr val="000000"/>
                </a:solidFill>
                <a:latin typeface="Bryndan Write"/>
              </a:rPr>
              <a:t>Membuat Stored Procedure</a:t>
            </a:r>
          </a:p>
        </p:txBody>
      </p:sp>
      <p:sp>
        <p:nvSpPr>
          <p:cNvPr name="TextBox 8" id="8"/>
          <p:cNvSpPr txBox="true"/>
          <p:nvPr/>
        </p:nvSpPr>
        <p:spPr>
          <a:xfrm rot="0">
            <a:off x="344004" y="4113017"/>
            <a:ext cx="5973246" cy="3122294"/>
          </a:xfrm>
          <a:prstGeom prst="rect">
            <a:avLst/>
          </a:prstGeom>
        </p:spPr>
        <p:txBody>
          <a:bodyPr anchor="t" rtlCol="false" tIns="0" lIns="0" bIns="0" rIns="0">
            <a:spAutoFit/>
          </a:bodyPr>
          <a:lstStyle/>
          <a:p>
            <a:pPr algn="just" marL="431804" indent="-215902" lvl="1">
              <a:lnSpc>
                <a:spcPts val="3540"/>
              </a:lnSpc>
              <a:buFont typeface="Arial"/>
              <a:buChar char="•"/>
            </a:pPr>
            <a:r>
              <a:rPr lang="en-US" sz="2000">
                <a:solidFill>
                  <a:srgbClr val="000000"/>
                </a:solidFill>
                <a:latin typeface="Poppins"/>
              </a:rPr>
              <a:t>Sama seperti Result (2) saat membuat database baru, kembali menggunakan “New Query” di aplikasi SSMS. Gunakan “Execute” untuk menjalankan query.</a:t>
            </a:r>
          </a:p>
          <a:p>
            <a:pPr algn="just">
              <a:lnSpc>
                <a:spcPts val="3540"/>
              </a:lnSpc>
            </a:pPr>
            <a:r>
              <a:rPr lang="en-US" sz="2000">
                <a:solidFill>
                  <a:srgbClr val="000000"/>
                </a:solidFill>
                <a:latin typeface="Poppins"/>
              </a:rPr>
              <a:t> </a:t>
            </a:r>
          </a:p>
          <a:p>
            <a:pPr algn="just" marL="431804" indent="-215902" lvl="1">
              <a:lnSpc>
                <a:spcPts val="3540"/>
              </a:lnSpc>
              <a:buFont typeface="Arial"/>
              <a:buChar char="•"/>
            </a:pPr>
            <a:r>
              <a:rPr lang="en-US" sz="2000">
                <a:solidFill>
                  <a:srgbClr val="000000"/>
                </a:solidFill>
                <a:latin typeface="Poppins"/>
              </a:rPr>
              <a:t>Setelah SP berhasil dibuat kita juga dapat melihatnya di Object Explorer.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1028700" y="3790682"/>
            <a:ext cx="9755752" cy="3817468"/>
          </a:xfrm>
          <a:custGeom>
            <a:avLst/>
            <a:gdLst/>
            <a:ahLst/>
            <a:cxnLst/>
            <a:rect r="r" b="b" t="t" l="l"/>
            <a:pathLst>
              <a:path h="3817468" w="9755752">
                <a:moveTo>
                  <a:pt x="0" y="0"/>
                </a:moveTo>
                <a:lnTo>
                  <a:pt x="9755752" y="0"/>
                </a:lnTo>
                <a:lnTo>
                  <a:pt x="9755752" y="3817469"/>
                </a:lnTo>
                <a:lnTo>
                  <a:pt x="0" y="3817469"/>
                </a:lnTo>
                <a:lnTo>
                  <a:pt x="0" y="0"/>
                </a:lnTo>
                <a:close/>
              </a:path>
            </a:pathLst>
          </a:custGeom>
          <a:blipFill>
            <a:blip r:embed="rId6"/>
            <a:stretch>
              <a:fillRect l="0" t="0" r="0" b="0"/>
            </a:stretch>
          </a:blipFill>
        </p:spPr>
      </p:sp>
      <p:sp>
        <p:nvSpPr>
          <p:cNvPr name="TextBox 6" id="6"/>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(4) </a:t>
            </a:r>
          </a:p>
          <a:p>
            <a:pPr algn="ctr">
              <a:lnSpc>
                <a:spcPts val="8667"/>
              </a:lnSpc>
            </a:pPr>
            <a:r>
              <a:rPr lang="en-US" sz="8100">
                <a:solidFill>
                  <a:srgbClr val="000000"/>
                </a:solidFill>
                <a:latin typeface="Bryndan Write"/>
              </a:rPr>
              <a:t>Membuat Stored Procedure</a:t>
            </a:r>
          </a:p>
        </p:txBody>
      </p:sp>
      <p:sp>
        <p:nvSpPr>
          <p:cNvPr name="TextBox 7" id="7"/>
          <p:cNvSpPr txBox="true"/>
          <p:nvPr/>
        </p:nvSpPr>
        <p:spPr>
          <a:xfrm rot="0">
            <a:off x="551828" y="2994945"/>
            <a:ext cx="12982696" cy="436244"/>
          </a:xfrm>
          <a:prstGeom prst="rect">
            <a:avLst/>
          </a:prstGeom>
        </p:spPr>
        <p:txBody>
          <a:bodyPr anchor="t" rtlCol="false" tIns="0" lIns="0" bIns="0" rIns="0">
            <a:spAutoFit/>
          </a:bodyPr>
          <a:lstStyle/>
          <a:p>
            <a:pPr algn="just" marL="431804" indent="-215902" lvl="1">
              <a:lnSpc>
                <a:spcPts val="3540"/>
              </a:lnSpc>
              <a:buFont typeface="Arial"/>
              <a:buChar char="•"/>
            </a:pPr>
            <a:r>
              <a:rPr lang="en-US" sz="2000">
                <a:solidFill>
                  <a:srgbClr val="000000"/>
                </a:solidFill>
                <a:latin typeface="Poppins"/>
              </a:rPr>
              <a:t>Untuk membuktikan SP berhasil atau tidak gunakan, query EXEC seperti contoh di gambar.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0">
            <a:off x="358448" y="315134"/>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64096" y="1140613"/>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24131" y="2156004"/>
            <a:ext cx="2658164" cy="265816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2684" r="0" b="-37684"/>
              </a:stretch>
            </a:blipFill>
          </p:spPr>
        </p:sp>
      </p:grpSp>
      <p:sp>
        <p:nvSpPr>
          <p:cNvPr name="Freeform 8" id="8"/>
          <p:cNvSpPr/>
          <p:nvPr/>
        </p:nvSpPr>
        <p:spPr>
          <a:xfrm flipH="false" flipV="false" rot="0">
            <a:off x="557808" y="2028865"/>
            <a:ext cx="2990810" cy="2990810"/>
          </a:xfrm>
          <a:custGeom>
            <a:avLst/>
            <a:gdLst/>
            <a:ahLst/>
            <a:cxnLst/>
            <a:rect r="r" b="b" t="t" l="l"/>
            <a:pathLst>
              <a:path h="2990810" w="2990810">
                <a:moveTo>
                  <a:pt x="0" y="0"/>
                </a:moveTo>
                <a:lnTo>
                  <a:pt x="2990810" y="0"/>
                </a:lnTo>
                <a:lnTo>
                  <a:pt x="2990810" y="2990810"/>
                </a:lnTo>
                <a:lnTo>
                  <a:pt x="0" y="299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5486400" y="5063698"/>
            <a:ext cx="7315200" cy="159604"/>
          </a:xfrm>
          <a:custGeom>
            <a:avLst/>
            <a:gdLst/>
            <a:ahLst/>
            <a:cxnLst/>
            <a:rect r="r" b="b" t="t" l="l"/>
            <a:pathLst>
              <a:path h="159604" w="7315200">
                <a:moveTo>
                  <a:pt x="0" y="0"/>
                </a:moveTo>
                <a:lnTo>
                  <a:pt x="7315200" y="0"/>
                </a:lnTo>
                <a:lnTo>
                  <a:pt x="7315200" y="159604"/>
                </a:lnTo>
                <a:lnTo>
                  <a:pt x="0" y="1596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595277" y="7258712"/>
            <a:ext cx="420396" cy="420396"/>
          </a:xfrm>
          <a:custGeom>
            <a:avLst/>
            <a:gdLst/>
            <a:ahLst/>
            <a:cxnLst/>
            <a:rect r="r" b="b" t="t" l="l"/>
            <a:pathLst>
              <a:path h="420396" w="420396">
                <a:moveTo>
                  <a:pt x="0" y="0"/>
                </a:moveTo>
                <a:lnTo>
                  <a:pt x="420396" y="0"/>
                </a:lnTo>
                <a:lnTo>
                  <a:pt x="420396" y="420396"/>
                </a:lnTo>
                <a:lnTo>
                  <a:pt x="0" y="4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864096" y="5153025"/>
            <a:ext cx="5742640" cy="717423"/>
          </a:xfrm>
          <a:prstGeom prst="rect">
            <a:avLst/>
          </a:prstGeom>
        </p:spPr>
        <p:txBody>
          <a:bodyPr anchor="t" rtlCol="false" tIns="0" lIns="0" bIns="0" rIns="0">
            <a:spAutoFit/>
          </a:bodyPr>
          <a:lstStyle/>
          <a:p>
            <a:pPr>
              <a:lnSpc>
                <a:spcPts val="5136"/>
              </a:lnSpc>
            </a:pPr>
            <a:r>
              <a:rPr lang="en-US" sz="4800">
                <a:solidFill>
                  <a:srgbClr val="000000"/>
                </a:solidFill>
                <a:latin typeface="Bryndan Write"/>
              </a:rPr>
              <a:t>About</a:t>
            </a:r>
          </a:p>
        </p:txBody>
      </p:sp>
      <p:sp>
        <p:nvSpPr>
          <p:cNvPr name="TextBox 12" id="12"/>
          <p:cNvSpPr txBox="true"/>
          <p:nvPr/>
        </p:nvSpPr>
        <p:spPr>
          <a:xfrm rot="0">
            <a:off x="864096" y="5858922"/>
            <a:ext cx="7055253" cy="2674619"/>
          </a:xfrm>
          <a:prstGeom prst="rect">
            <a:avLst/>
          </a:prstGeom>
        </p:spPr>
        <p:txBody>
          <a:bodyPr anchor="t" rtlCol="false" tIns="0" lIns="0" bIns="0" rIns="0">
            <a:spAutoFit/>
          </a:bodyPr>
          <a:lstStyle/>
          <a:p>
            <a:pPr algn="just">
              <a:lnSpc>
                <a:spcPts val="3540"/>
              </a:lnSpc>
            </a:pPr>
            <a:r>
              <a:rPr lang="en-US" sz="2000">
                <a:solidFill>
                  <a:srgbClr val="000000"/>
                </a:solidFill>
                <a:latin typeface="Poppins"/>
              </a:rPr>
              <a:t>Bachelor degree graduate in 2021 with an interest in technologies. Has work experience in the fields of data collection, graphic design, and system operator. Seek employment opportunities that provide opportunities for further personal development. I am hard worker, enjoy working together, and eager to learn new things.</a:t>
            </a:r>
          </a:p>
        </p:txBody>
      </p:sp>
      <p:sp>
        <p:nvSpPr>
          <p:cNvPr name="TextBox 13" id="13"/>
          <p:cNvSpPr txBox="true"/>
          <p:nvPr/>
        </p:nvSpPr>
        <p:spPr>
          <a:xfrm rot="0">
            <a:off x="3918298" y="2692606"/>
            <a:ext cx="2929442" cy="1651635"/>
          </a:xfrm>
          <a:prstGeom prst="rect">
            <a:avLst/>
          </a:prstGeom>
        </p:spPr>
        <p:txBody>
          <a:bodyPr anchor="t" rtlCol="false" tIns="0" lIns="0" bIns="0" rIns="0">
            <a:spAutoFit/>
          </a:bodyPr>
          <a:lstStyle/>
          <a:p>
            <a:pPr>
              <a:lnSpc>
                <a:spcPts val="6419"/>
              </a:lnSpc>
            </a:pPr>
            <a:r>
              <a:rPr lang="en-US" sz="5999">
                <a:solidFill>
                  <a:srgbClr val="000000"/>
                </a:solidFill>
                <a:latin typeface="Dreaming Outloud All Caps"/>
              </a:rPr>
              <a:t>Akhmad </a:t>
            </a:r>
          </a:p>
          <a:p>
            <a:pPr>
              <a:lnSpc>
                <a:spcPts val="6419"/>
              </a:lnSpc>
            </a:pPr>
            <a:r>
              <a:rPr lang="en-US" sz="5999">
                <a:solidFill>
                  <a:srgbClr val="000000"/>
                </a:solidFill>
                <a:latin typeface="Dreaming Outloud All Caps"/>
              </a:rPr>
              <a:t>Masyudi</a:t>
            </a:r>
          </a:p>
        </p:txBody>
      </p:sp>
      <p:sp>
        <p:nvSpPr>
          <p:cNvPr name="TextBox 14" id="14"/>
          <p:cNvSpPr txBox="true"/>
          <p:nvPr/>
        </p:nvSpPr>
        <p:spPr>
          <a:xfrm rot="0">
            <a:off x="10297833" y="674751"/>
            <a:ext cx="5742640" cy="717423"/>
          </a:xfrm>
          <a:prstGeom prst="rect">
            <a:avLst/>
          </a:prstGeom>
        </p:spPr>
        <p:txBody>
          <a:bodyPr anchor="t" rtlCol="false" tIns="0" lIns="0" bIns="0" rIns="0">
            <a:spAutoFit/>
          </a:bodyPr>
          <a:lstStyle/>
          <a:p>
            <a:pPr>
              <a:lnSpc>
                <a:spcPts val="5136"/>
              </a:lnSpc>
            </a:pPr>
            <a:r>
              <a:rPr lang="en-US" sz="4800">
                <a:solidFill>
                  <a:srgbClr val="000000"/>
                </a:solidFill>
                <a:latin typeface="Bryndan Write"/>
              </a:rPr>
              <a:t>Experiences</a:t>
            </a:r>
          </a:p>
        </p:txBody>
      </p:sp>
      <p:sp>
        <p:nvSpPr>
          <p:cNvPr name="TextBox 15" id="15"/>
          <p:cNvSpPr txBox="true"/>
          <p:nvPr/>
        </p:nvSpPr>
        <p:spPr>
          <a:xfrm rot="0">
            <a:off x="10356675" y="6760601"/>
            <a:ext cx="6604649" cy="762760"/>
          </a:xfrm>
          <a:prstGeom prst="rect">
            <a:avLst/>
          </a:prstGeom>
        </p:spPr>
        <p:txBody>
          <a:bodyPr anchor="t" rtlCol="false" tIns="0" lIns="0" bIns="0" rIns="0">
            <a:spAutoFit/>
          </a:bodyPr>
          <a:lstStyle/>
          <a:p>
            <a:pPr>
              <a:lnSpc>
                <a:spcPts val="3009"/>
              </a:lnSpc>
            </a:pPr>
            <a:r>
              <a:rPr lang="en-US" sz="1700">
                <a:solidFill>
                  <a:srgbClr val="000000"/>
                </a:solidFill>
                <a:latin typeface="Poppins Bold"/>
              </a:rPr>
              <a:t>Faculty of Computer Science and Information Technology, Mulawarman University</a:t>
            </a:r>
          </a:p>
        </p:txBody>
      </p:sp>
      <p:sp>
        <p:nvSpPr>
          <p:cNvPr name="TextBox 16" id="16"/>
          <p:cNvSpPr txBox="true"/>
          <p:nvPr/>
        </p:nvSpPr>
        <p:spPr>
          <a:xfrm rot="0">
            <a:off x="10356675" y="7671633"/>
            <a:ext cx="5845108" cy="381760"/>
          </a:xfrm>
          <a:prstGeom prst="rect">
            <a:avLst/>
          </a:prstGeom>
        </p:spPr>
        <p:txBody>
          <a:bodyPr anchor="t" rtlCol="false" tIns="0" lIns="0" bIns="0" rIns="0">
            <a:spAutoFit/>
          </a:bodyPr>
          <a:lstStyle/>
          <a:p>
            <a:pPr>
              <a:lnSpc>
                <a:spcPts val="3009"/>
              </a:lnSpc>
            </a:pPr>
            <a:r>
              <a:rPr lang="en-US" sz="1700">
                <a:solidFill>
                  <a:srgbClr val="000000"/>
                </a:solidFill>
                <a:latin typeface="Poppins"/>
              </a:rPr>
              <a:t>Laboratory Assistant (JAN 2019 - JUN 2020)</a:t>
            </a:r>
          </a:p>
        </p:txBody>
      </p:sp>
      <p:sp>
        <p:nvSpPr>
          <p:cNvPr name="Freeform 17" id="17"/>
          <p:cNvSpPr/>
          <p:nvPr/>
        </p:nvSpPr>
        <p:spPr>
          <a:xfrm flipH="false" flipV="false" rot="0">
            <a:off x="9595277" y="5537128"/>
            <a:ext cx="420396" cy="420396"/>
          </a:xfrm>
          <a:custGeom>
            <a:avLst/>
            <a:gdLst/>
            <a:ahLst/>
            <a:cxnLst/>
            <a:rect r="r" b="b" t="t" l="l"/>
            <a:pathLst>
              <a:path h="420396" w="420396">
                <a:moveTo>
                  <a:pt x="0" y="0"/>
                </a:moveTo>
                <a:lnTo>
                  <a:pt x="420396" y="0"/>
                </a:lnTo>
                <a:lnTo>
                  <a:pt x="420396" y="420396"/>
                </a:lnTo>
                <a:lnTo>
                  <a:pt x="0" y="4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0357603" y="5243743"/>
            <a:ext cx="6604649" cy="381760"/>
          </a:xfrm>
          <a:prstGeom prst="rect">
            <a:avLst/>
          </a:prstGeom>
        </p:spPr>
        <p:txBody>
          <a:bodyPr anchor="t" rtlCol="false" tIns="0" lIns="0" bIns="0" rIns="0">
            <a:spAutoFit/>
          </a:bodyPr>
          <a:lstStyle/>
          <a:p>
            <a:pPr>
              <a:lnSpc>
                <a:spcPts val="3009"/>
              </a:lnSpc>
            </a:pPr>
            <a:r>
              <a:rPr lang="en-US" sz="1700">
                <a:solidFill>
                  <a:srgbClr val="000000"/>
                </a:solidFill>
                <a:latin typeface="Poppins Bold"/>
              </a:rPr>
              <a:t>East Kalimantan Province Central Statistics Agency (BPS)</a:t>
            </a:r>
          </a:p>
        </p:txBody>
      </p:sp>
      <p:sp>
        <p:nvSpPr>
          <p:cNvPr name="TextBox 19" id="19"/>
          <p:cNvSpPr txBox="true"/>
          <p:nvPr/>
        </p:nvSpPr>
        <p:spPr>
          <a:xfrm rot="0">
            <a:off x="10357603" y="5833699"/>
            <a:ext cx="5845108" cy="381760"/>
          </a:xfrm>
          <a:prstGeom prst="rect">
            <a:avLst/>
          </a:prstGeom>
        </p:spPr>
        <p:txBody>
          <a:bodyPr anchor="t" rtlCol="false" tIns="0" lIns="0" bIns="0" rIns="0">
            <a:spAutoFit/>
          </a:bodyPr>
          <a:lstStyle/>
          <a:p>
            <a:pPr>
              <a:lnSpc>
                <a:spcPts val="3009"/>
              </a:lnSpc>
            </a:pPr>
            <a:r>
              <a:rPr lang="en-US" sz="1700">
                <a:solidFill>
                  <a:srgbClr val="000000"/>
                </a:solidFill>
                <a:latin typeface="Poppins"/>
              </a:rPr>
              <a:t>Intern (JAN - FEB 2020)</a:t>
            </a:r>
          </a:p>
        </p:txBody>
      </p:sp>
      <p:sp>
        <p:nvSpPr>
          <p:cNvPr name="Freeform 20" id="20"/>
          <p:cNvSpPr/>
          <p:nvPr/>
        </p:nvSpPr>
        <p:spPr>
          <a:xfrm flipH="false" flipV="false" rot="0">
            <a:off x="9595277" y="4019859"/>
            <a:ext cx="420396" cy="420396"/>
          </a:xfrm>
          <a:custGeom>
            <a:avLst/>
            <a:gdLst/>
            <a:ahLst/>
            <a:cxnLst/>
            <a:rect r="r" b="b" t="t" l="l"/>
            <a:pathLst>
              <a:path h="420396" w="420396">
                <a:moveTo>
                  <a:pt x="0" y="0"/>
                </a:moveTo>
                <a:lnTo>
                  <a:pt x="420396" y="0"/>
                </a:lnTo>
                <a:lnTo>
                  <a:pt x="420396" y="420396"/>
                </a:lnTo>
                <a:lnTo>
                  <a:pt x="0" y="4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10356675" y="3638098"/>
            <a:ext cx="6604649" cy="381760"/>
          </a:xfrm>
          <a:prstGeom prst="rect">
            <a:avLst/>
          </a:prstGeom>
        </p:spPr>
        <p:txBody>
          <a:bodyPr anchor="t" rtlCol="false" tIns="0" lIns="0" bIns="0" rIns="0">
            <a:spAutoFit/>
          </a:bodyPr>
          <a:lstStyle/>
          <a:p>
            <a:pPr>
              <a:lnSpc>
                <a:spcPts val="3009"/>
              </a:lnSpc>
            </a:pPr>
            <a:r>
              <a:rPr lang="en-US" sz="1700">
                <a:solidFill>
                  <a:srgbClr val="000000"/>
                </a:solidFill>
                <a:latin typeface="Poppins Bold"/>
              </a:rPr>
              <a:t>KEDAIREKA Gojek X Unmul Online Culinary Program</a:t>
            </a:r>
          </a:p>
        </p:txBody>
      </p:sp>
      <p:sp>
        <p:nvSpPr>
          <p:cNvPr name="TextBox 22" id="22"/>
          <p:cNvSpPr txBox="true"/>
          <p:nvPr/>
        </p:nvSpPr>
        <p:spPr>
          <a:xfrm rot="0">
            <a:off x="10356675" y="4187462"/>
            <a:ext cx="5845108" cy="381760"/>
          </a:xfrm>
          <a:prstGeom prst="rect">
            <a:avLst/>
          </a:prstGeom>
        </p:spPr>
        <p:txBody>
          <a:bodyPr anchor="t" rtlCol="false" tIns="0" lIns="0" bIns="0" rIns="0">
            <a:spAutoFit/>
          </a:bodyPr>
          <a:lstStyle/>
          <a:p>
            <a:pPr>
              <a:lnSpc>
                <a:spcPts val="3009"/>
              </a:lnSpc>
            </a:pPr>
            <a:r>
              <a:rPr lang="en-US" sz="1700">
                <a:solidFill>
                  <a:srgbClr val="000000"/>
                </a:solidFill>
                <a:latin typeface="Poppins"/>
              </a:rPr>
              <a:t>Web and Design Team Leader (OCT - DES 2021)</a:t>
            </a:r>
          </a:p>
        </p:txBody>
      </p:sp>
      <p:sp>
        <p:nvSpPr>
          <p:cNvPr name="Freeform 23" id="23"/>
          <p:cNvSpPr/>
          <p:nvPr/>
        </p:nvSpPr>
        <p:spPr>
          <a:xfrm flipH="false" flipV="false" rot="0">
            <a:off x="9596205" y="2416842"/>
            <a:ext cx="420396" cy="420396"/>
          </a:xfrm>
          <a:custGeom>
            <a:avLst/>
            <a:gdLst/>
            <a:ahLst/>
            <a:cxnLst/>
            <a:rect r="r" b="b" t="t" l="l"/>
            <a:pathLst>
              <a:path h="420396" w="420396">
                <a:moveTo>
                  <a:pt x="0" y="0"/>
                </a:moveTo>
                <a:lnTo>
                  <a:pt x="420397" y="0"/>
                </a:lnTo>
                <a:lnTo>
                  <a:pt x="420397" y="420396"/>
                </a:lnTo>
                <a:lnTo>
                  <a:pt x="0" y="4203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10357603" y="2109782"/>
            <a:ext cx="6604649" cy="381760"/>
          </a:xfrm>
          <a:prstGeom prst="rect">
            <a:avLst/>
          </a:prstGeom>
        </p:spPr>
        <p:txBody>
          <a:bodyPr anchor="t" rtlCol="false" tIns="0" lIns="0" bIns="0" rIns="0">
            <a:spAutoFit/>
          </a:bodyPr>
          <a:lstStyle/>
          <a:p>
            <a:pPr>
              <a:lnSpc>
                <a:spcPts val="3009"/>
              </a:lnSpc>
            </a:pPr>
            <a:r>
              <a:rPr lang="en-US" sz="1700">
                <a:solidFill>
                  <a:srgbClr val="000000"/>
                </a:solidFill>
                <a:latin typeface="Poppins Bold"/>
              </a:rPr>
              <a:t>Ministry of Religion, East Kutai Regency</a:t>
            </a:r>
          </a:p>
        </p:txBody>
      </p:sp>
      <p:sp>
        <p:nvSpPr>
          <p:cNvPr name="TextBox 25" id="25"/>
          <p:cNvSpPr txBox="true"/>
          <p:nvPr/>
        </p:nvSpPr>
        <p:spPr>
          <a:xfrm rot="0">
            <a:off x="10357603" y="2713413"/>
            <a:ext cx="6273364" cy="381760"/>
          </a:xfrm>
          <a:prstGeom prst="rect">
            <a:avLst/>
          </a:prstGeom>
        </p:spPr>
        <p:txBody>
          <a:bodyPr anchor="t" rtlCol="false" tIns="0" lIns="0" bIns="0" rIns="0">
            <a:spAutoFit/>
          </a:bodyPr>
          <a:lstStyle/>
          <a:p>
            <a:pPr>
              <a:lnSpc>
                <a:spcPts val="3009"/>
              </a:lnSpc>
            </a:pPr>
            <a:r>
              <a:rPr lang="en-US" sz="1700">
                <a:solidFill>
                  <a:srgbClr val="000000"/>
                </a:solidFill>
                <a:latin typeface="Poppins"/>
              </a:rPr>
              <a:t>Hajj and Umrah Organizing Staff (JAN 2022 - JUN 2023)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12044148" y="1028700"/>
            <a:ext cx="2018034" cy="1319290"/>
          </a:xfrm>
          <a:custGeom>
            <a:avLst/>
            <a:gdLst/>
            <a:ahLst/>
            <a:cxnLst/>
            <a:rect r="r" b="b" t="t" l="l"/>
            <a:pathLst>
              <a:path h="1319290" w="2018034">
                <a:moveTo>
                  <a:pt x="0" y="0"/>
                </a:moveTo>
                <a:lnTo>
                  <a:pt x="2018034" y="0"/>
                </a:lnTo>
                <a:lnTo>
                  <a:pt x="2018034" y="1319290"/>
                </a:lnTo>
                <a:lnTo>
                  <a:pt x="0" y="1319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67631" y="2140731"/>
            <a:ext cx="7736244" cy="1489075"/>
          </a:xfrm>
          <a:prstGeom prst="rect">
            <a:avLst/>
          </a:prstGeom>
        </p:spPr>
        <p:txBody>
          <a:bodyPr anchor="t" rtlCol="false" tIns="0" lIns="0" bIns="0" rIns="0">
            <a:spAutoFit/>
          </a:bodyPr>
          <a:lstStyle/>
          <a:p>
            <a:pPr>
              <a:lnSpc>
                <a:spcPts val="10699"/>
              </a:lnSpc>
            </a:pPr>
            <a:r>
              <a:rPr lang="en-US" sz="9999">
                <a:solidFill>
                  <a:srgbClr val="000000"/>
                </a:solidFill>
                <a:latin typeface="Bryndan Write"/>
              </a:rPr>
              <a:t>GitHub link</a:t>
            </a:r>
          </a:p>
        </p:txBody>
      </p:sp>
      <p:sp>
        <p:nvSpPr>
          <p:cNvPr name="TextBox 5" id="5"/>
          <p:cNvSpPr txBox="true"/>
          <p:nvPr/>
        </p:nvSpPr>
        <p:spPr>
          <a:xfrm rot="0">
            <a:off x="1813559" y="4212146"/>
            <a:ext cx="14660882" cy="554736"/>
          </a:xfrm>
          <a:prstGeom prst="rect">
            <a:avLst/>
          </a:prstGeom>
        </p:spPr>
        <p:txBody>
          <a:bodyPr anchor="t" rtlCol="false" tIns="0" lIns="0" bIns="0" rIns="0">
            <a:spAutoFit/>
          </a:bodyPr>
          <a:lstStyle/>
          <a:p>
            <a:pPr algn="ctr">
              <a:lnSpc>
                <a:spcPts val="4602"/>
              </a:lnSpc>
            </a:pPr>
            <a:r>
              <a:rPr lang="en-US" sz="2600">
                <a:solidFill>
                  <a:srgbClr val="004AAD"/>
                </a:solidFill>
                <a:latin typeface="Poppins"/>
              </a:rPr>
              <a:t>https://github.com/akhmadmasyudi/FinalTask_IDX-Partners_DE_AkhmadMasyudi</a:t>
            </a:r>
          </a:p>
        </p:txBody>
      </p:sp>
      <p:sp>
        <p:nvSpPr>
          <p:cNvPr name="Freeform 6" id="6"/>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15698906" y="2113550"/>
            <a:ext cx="564002" cy="644573"/>
          </a:xfrm>
          <a:custGeom>
            <a:avLst/>
            <a:gdLst/>
            <a:ahLst/>
            <a:cxnLst/>
            <a:rect r="r" b="b" t="t" l="l"/>
            <a:pathLst>
              <a:path h="644573" w="564002">
                <a:moveTo>
                  <a:pt x="0" y="0"/>
                </a:moveTo>
                <a:lnTo>
                  <a:pt x="564002" y="0"/>
                </a:lnTo>
                <a:lnTo>
                  <a:pt x="564002" y="644573"/>
                </a:lnTo>
                <a:lnTo>
                  <a:pt x="0" y="6445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51358" y="2464411"/>
            <a:ext cx="16985285"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Video Presentation link</a:t>
            </a:r>
          </a:p>
        </p:txBody>
      </p:sp>
      <p:sp>
        <p:nvSpPr>
          <p:cNvPr name="TextBox 6" id="6"/>
          <p:cNvSpPr txBox="true"/>
          <p:nvPr/>
        </p:nvSpPr>
        <p:spPr>
          <a:xfrm rot="0">
            <a:off x="3052795" y="4516125"/>
            <a:ext cx="12182410" cy="851156"/>
          </a:xfrm>
          <a:prstGeom prst="rect">
            <a:avLst/>
          </a:prstGeom>
        </p:spPr>
        <p:txBody>
          <a:bodyPr anchor="t" rtlCol="false" tIns="0" lIns="0" bIns="0" rIns="0">
            <a:spAutoFit/>
          </a:bodyPr>
          <a:lstStyle/>
          <a:p>
            <a:pPr algn="ctr">
              <a:lnSpc>
                <a:spcPts val="6902"/>
              </a:lnSpc>
            </a:pPr>
            <a:r>
              <a:rPr lang="en-US" sz="3899">
                <a:solidFill>
                  <a:srgbClr val="004AAD"/>
                </a:solidFill>
                <a:latin typeface="Poppins"/>
              </a:rPr>
              <a:t>https://youtu.be/eXZ0kVMmNSE</a:t>
            </a:r>
          </a:p>
        </p:txBody>
      </p:sp>
      <p:sp>
        <p:nvSpPr>
          <p:cNvPr name="Freeform 7" id="7"/>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1571878"/>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TextBox 4" id="4"/>
          <p:cNvSpPr txBox="true"/>
          <p:nvPr/>
        </p:nvSpPr>
        <p:spPr>
          <a:xfrm rot="0">
            <a:off x="5529030" y="3304605"/>
            <a:ext cx="7229940" cy="3405924"/>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Thank you!</a:t>
            </a:r>
          </a:p>
        </p:txBody>
      </p:sp>
      <p:sp>
        <p:nvSpPr>
          <p:cNvPr name="Freeform 5" id="5"/>
          <p:cNvSpPr/>
          <p:nvPr/>
        </p:nvSpPr>
        <p:spPr>
          <a:xfrm flipH="false" flipV="false" rot="-7071524">
            <a:off x="3896019" y="6110207"/>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940469">
            <a:off x="12074896" y="3002691"/>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5275878" y="759647"/>
            <a:ext cx="773624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Case Study</a:t>
            </a:r>
          </a:p>
        </p:txBody>
      </p:sp>
      <p:sp>
        <p:nvSpPr>
          <p:cNvPr name="TextBox 4" id="4"/>
          <p:cNvSpPr txBox="true"/>
          <p:nvPr/>
        </p:nvSpPr>
        <p:spPr>
          <a:xfrm rot="0">
            <a:off x="1368316" y="2474742"/>
            <a:ext cx="15890984" cy="2032429"/>
          </a:xfrm>
          <a:prstGeom prst="rect">
            <a:avLst/>
          </a:prstGeom>
        </p:spPr>
        <p:txBody>
          <a:bodyPr anchor="t" rtlCol="false" tIns="0" lIns="0" bIns="0" rIns="0">
            <a:spAutoFit/>
          </a:bodyPr>
          <a:lstStyle/>
          <a:p>
            <a:pPr algn="just">
              <a:lnSpc>
                <a:spcPts val="4103"/>
              </a:lnSpc>
            </a:pPr>
            <a:r>
              <a:rPr lang="en-US" sz="2318">
                <a:solidFill>
                  <a:srgbClr val="000000"/>
                </a:solidFill>
                <a:latin typeface="Poppins"/>
              </a:rPr>
              <a:t>Salah satu client dari ID/X Partners yang bergerak di bidang e-commerce memiliki kebutuhan untuk membuat sebuah Data Warehouse yang berasal dari beberapa tabel dari database sumber. Data Warehouse ini nantinya terdiri dari satu tabel Fact dan beberapa tabel Dimension. Sebagai Data Engineer, ada beberapa task yang perlu anda lakukan yaitu :</a:t>
            </a:r>
          </a:p>
        </p:txBody>
      </p:sp>
      <p:sp>
        <p:nvSpPr>
          <p:cNvPr name="AutoShape 5" id="5"/>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6" id="6"/>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0649" y="8068757"/>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08038" y="4915777"/>
            <a:ext cx="16051262" cy="3313731"/>
          </a:xfrm>
          <a:prstGeom prst="rect">
            <a:avLst/>
          </a:prstGeom>
        </p:spPr>
        <p:txBody>
          <a:bodyPr anchor="t" rtlCol="false" tIns="0" lIns="0" bIns="0" rIns="0">
            <a:spAutoFit/>
          </a:bodyPr>
          <a:lstStyle/>
          <a:p>
            <a:pPr marL="457415" indent="-228708" lvl="1">
              <a:lnSpc>
                <a:spcPts val="3750"/>
              </a:lnSpc>
              <a:buFont typeface="Arial"/>
              <a:buChar char="•"/>
            </a:pPr>
            <a:r>
              <a:rPr lang="en-US" sz="2118">
                <a:solidFill>
                  <a:srgbClr val="000000"/>
                </a:solidFill>
                <a:latin typeface="Poppins"/>
              </a:rPr>
              <a:t> Melakukan Import/Restore Database Staging.</a:t>
            </a:r>
          </a:p>
          <a:p>
            <a:pPr marL="457415" indent="-228708" lvl="1">
              <a:lnSpc>
                <a:spcPts val="3750"/>
              </a:lnSpc>
              <a:buFont typeface="Arial"/>
              <a:buChar char="•"/>
            </a:pPr>
            <a:r>
              <a:rPr lang="en-US" sz="2118">
                <a:solidFill>
                  <a:srgbClr val="000000"/>
                </a:solidFill>
                <a:latin typeface="Poppins"/>
              </a:rPr>
              <a:t> </a:t>
            </a:r>
            <a:r>
              <a:rPr lang="en-US" sz="2118">
                <a:solidFill>
                  <a:srgbClr val="000000"/>
                </a:solidFill>
                <a:latin typeface="Poppins"/>
              </a:rPr>
              <a:t>Membuat sebuah Database bernama DWH_Project, serta membuat Tabel Fact dan Dimension dari tabel yang ada di database Staging.</a:t>
            </a:r>
          </a:p>
          <a:p>
            <a:pPr marL="457415" indent="-228708" lvl="1">
              <a:lnSpc>
                <a:spcPts val="3750"/>
              </a:lnSpc>
              <a:buFont typeface="Arial"/>
              <a:buChar char="•"/>
            </a:pPr>
            <a:r>
              <a:rPr lang="en-US" sz="2118">
                <a:solidFill>
                  <a:srgbClr val="000000"/>
                </a:solidFill>
                <a:latin typeface="Poppins"/>
              </a:rPr>
              <a:t> </a:t>
            </a:r>
            <a:r>
              <a:rPr lang="en-US" sz="2118">
                <a:solidFill>
                  <a:srgbClr val="000000"/>
                </a:solidFill>
                <a:latin typeface="Poppins"/>
              </a:rPr>
              <a:t>Membuat Job ETL di aplikasi talend untuk memindahkan data dari Staging ke Data Warehouse. Khusus untuk Tabel DimCustomer, lakukan transformasi data dengan merubah data dari kolom FirstName dan LastName menjadi huruf kapital semua, lalu gabungkan kedua kolom tersebut menjadi satu kolom yang bernama CustomerName.</a:t>
            </a:r>
          </a:p>
          <a:p>
            <a:pPr marL="457415" indent="-228708" lvl="1">
              <a:lnSpc>
                <a:spcPts val="3750"/>
              </a:lnSpc>
              <a:buFont typeface="Arial"/>
              <a:buChar char="•"/>
            </a:pPr>
            <a:r>
              <a:rPr lang="en-US" sz="2118">
                <a:solidFill>
                  <a:srgbClr val="000000"/>
                </a:solidFill>
                <a:latin typeface="Poppins"/>
              </a:rPr>
              <a:t> </a:t>
            </a:r>
            <a:r>
              <a:rPr lang="en-US" sz="2118">
                <a:solidFill>
                  <a:srgbClr val="000000"/>
                </a:solidFill>
                <a:latin typeface="Poppins"/>
              </a:rPr>
              <a:t>Membuat Store Procedure (SP) untuk menampilkan summary sales order berdasarkan status pengiriman.</a:t>
            </a:r>
          </a:p>
        </p:txBody>
      </p:sp>
      <p:sp>
        <p:nvSpPr>
          <p:cNvPr name="Freeform 9" id="9"/>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7391318" y="2847766"/>
            <a:ext cx="10024270" cy="5483393"/>
          </a:xfrm>
          <a:custGeom>
            <a:avLst/>
            <a:gdLst/>
            <a:ahLst/>
            <a:cxnLst/>
            <a:rect r="r" b="b" t="t" l="l"/>
            <a:pathLst>
              <a:path h="5483393" w="10024270">
                <a:moveTo>
                  <a:pt x="0" y="0"/>
                </a:moveTo>
                <a:lnTo>
                  <a:pt x="10024270" y="0"/>
                </a:lnTo>
                <a:lnTo>
                  <a:pt x="10024270" y="5483392"/>
                </a:lnTo>
                <a:lnTo>
                  <a:pt x="0" y="5483392"/>
                </a:lnTo>
                <a:lnTo>
                  <a:pt x="0" y="0"/>
                </a:lnTo>
                <a:close/>
              </a:path>
            </a:pathLst>
          </a:custGeom>
          <a:blipFill>
            <a:blip r:embed="rId6"/>
            <a:stretch>
              <a:fillRect l="-408" t="-1642" r="-2615" b="-4069"/>
            </a:stretch>
          </a:blipFill>
        </p:spPr>
      </p:sp>
      <p:sp>
        <p:nvSpPr>
          <p:cNvPr name="TextBox 6" id="6"/>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(1) </a:t>
            </a:r>
          </a:p>
          <a:p>
            <a:pPr algn="ctr">
              <a:lnSpc>
                <a:spcPts val="8667"/>
              </a:lnSpc>
            </a:pPr>
            <a:r>
              <a:rPr lang="en-US" sz="8100">
                <a:solidFill>
                  <a:srgbClr val="000000"/>
                </a:solidFill>
                <a:latin typeface="Bryndan Write"/>
              </a:rPr>
              <a:t>Restore Database</a:t>
            </a:r>
          </a:p>
        </p:txBody>
      </p:sp>
      <p:sp>
        <p:nvSpPr>
          <p:cNvPr name="TextBox 7" id="7"/>
          <p:cNvSpPr txBox="true"/>
          <p:nvPr/>
        </p:nvSpPr>
        <p:spPr>
          <a:xfrm rot="0">
            <a:off x="336065" y="2869807"/>
            <a:ext cx="6813771" cy="5808344"/>
          </a:xfrm>
          <a:prstGeom prst="rect">
            <a:avLst/>
          </a:prstGeom>
        </p:spPr>
        <p:txBody>
          <a:bodyPr anchor="t" rtlCol="false" tIns="0" lIns="0" bIns="0" rIns="0">
            <a:spAutoFit/>
          </a:bodyPr>
          <a:lstStyle/>
          <a:p>
            <a:pPr marL="431804" indent="-215902" lvl="1">
              <a:lnSpc>
                <a:spcPts val="3540"/>
              </a:lnSpc>
              <a:buFont typeface="Arial"/>
              <a:buChar char="•"/>
            </a:pPr>
            <a:r>
              <a:rPr lang="en-US" sz="2000">
                <a:solidFill>
                  <a:srgbClr val="000000"/>
                </a:solidFill>
                <a:latin typeface="Poppins"/>
              </a:rPr>
              <a:t> Buka aplikasi SQL Server Management Studio.</a:t>
            </a:r>
          </a:p>
          <a:p>
            <a:pPr>
              <a:lnSpc>
                <a:spcPts val="3540"/>
              </a:lnSpc>
            </a:pPr>
          </a:p>
          <a:p>
            <a:pPr marL="431804" indent="-215902" lvl="1">
              <a:lnSpc>
                <a:spcPts val="3540"/>
              </a:lnSpc>
              <a:buFont typeface="Arial"/>
              <a:buChar char="•"/>
            </a:pPr>
            <a:r>
              <a:rPr lang="en-US" sz="2000">
                <a:solidFill>
                  <a:srgbClr val="000000"/>
                </a:solidFill>
                <a:latin typeface="Poppins"/>
              </a:rPr>
              <a:t> Pada “Object Explorer” bagian Databases klik kanan lalu pilih “Restore Database”.</a:t>
            </a:r>
          </a:p>
          <a:p>
            <a:pPr>
              <a:lnSpc>
                <a:spcPts val="3540"/>
              </a:lnSpc>
            </a:pPr>
          </a:p>
          <a:p>
            <a:pPr marL="431804" indent="-215902" lvl="1">
              <a:lnSpc>
                <a:spcPts val="3540"/>
              </a:lnSpc>
              <a:buFont typeface="Arial"/>
              <a:buChar char="•"/>
            </a:pPr>
            <a:r>
              <a:rPr lang="en-US" sz="2000">
                <a:solidFill>
                  <a:srgbClr val="000000"/>
                </a:solidFill>
                <a:latin typeface="Poppins"/>
              </a:rPr>
              <a:t> Pada bagian General, pilih Source "Device" dan klik kotak "..." yang di sebelah kanan.</a:t>
            </a:r>
          </a:p>
          <a:p>
            <a:pPr>
              <a:lnSpc>
                <a:spcPts val="3540"/>
              </a:lnSpc>
            </a:pPr>
          </a:p>
          <a:p>
            <a:pPr marL="431804" indent="-215902" lvl="1">
              <a:lnSpc>
                <a:spcPts val="3540"/>
              </a:lnSpc>
              <a:buFont typeface="Arial"/>
              <a:buChar char="•"/>
            </a:pPr>
            <a:r>
              <a:rPr lang="en-US" sz="2000">
                <a:solidFill>
                  <a:srgbClr val="000000"/>
                </a:solidFill>
                <a:latin typeface="Poppins"/>
              </a:rPr>
              <a:t> Pada bagian "Backup media type", pastikan tipenya "File" lalu klik "Add" untuk menambahkan file database yang ingin kita restorasi.</a:t>
            </a:r>
          </a:p>
          <a:p>
            <a:pPr>
              <a:lnSpc>
                <a:spcPts val="3540"/>
              </a:lnSpc>
            </a:pPr>
          </a:p>
          <a:p>
            <a:pPr marL="431804" indent="-215902" lvl="1">
              <a:lnSpc>
                <a:spcPts val="3540"/>
              </a:lnSpc>
              <a:buFont typeface="Arial"/>
              <a:buChar char="•"/>
            </a:pPr>
            <a:r>
              <a:rPr lang="en-US" sz="2000">
                <a:solidFill>
                  <a:srgbClr val="000000"/>
                </a:solidFill>
                <a:latin typeface="Poppins"/>
              </a:rPr>
              <a:t>Setelah selesai klik “OK”.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7664019" y="2882251"/>
            <a:ext cx="9768297" cy="5324351"/>
          </a:xfrm>
          <a:custGeom>
            <a:avLst/>
            <a:gdLst/>
            <a:ahLst/>
            <a:cxnLst/>
            <a:rect r="r" b="b" t="t" l="l"/>
            <a:pathLst>
              <a:path h="5324351" w="9768297">
                <a:moveTo>
                  <a:pt x="0" y="0"/>
                </a:moveTo>
                <a:lnTo>
                  <a:pt x="9768297" y="0"/>
                </a:lnTo>
                <a:lnTo>
                  <a:pt x="9768297" y="5324350"/>
                </a:lnTo>
                <a:lnTo>
                  <a:pt x="0" y="5324350"/>
                </a:lnTo>
                <a:lnTo>
                  <a:pt x="0" y="0"/>
                </a:lnTo>
                <a:close/>
              </a:path>
            </a:pathLst>
          </a:custGeom>
          <a:blipFill>
            <a:blip r:embed="rId6"/>
            <a:stretch>
              <a:fillRect l="0" t="0" r="0" b="0"/>
            </a:stretch>
          </a:blipFill>
        </p:spPr>
      </p:sp>
      <p:sp>
        <p:nvSpPr>
          <p:cNvPr name="TextBox 6" id="6"/>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(1) </a:t>
            </a:r>
          </a:p>
          <a:p>
            <a:pPr algn="ctr">
              <a:lnSpc>
                <a:spcPts val="8667"/>
              </a:lnSpc>
            </a:pPr>
            <a:r>
              <a:rPr lang="en-US" sz="8100">
                <a:solidFill>
                  <a:srgbClr val="000000"/>
                </a:solidFill>
                <a:latin typeface="Bryndan Write"/>
              </a:rPr>
              <a:t>Restore Database</a:t>
            </a:r>
          </a:p>
        </p:txBody>
      </p:sp>
      <p:sp>
        <p:nvSpPr>
          <p:cNvPr name="TextBox 7" id="7"/>
          <p:cNvSpPr txBox="true"/>
          <p:nvPr/>
        </p:nvSpPr>
        <p:spPr>
          <a:xfrm rot="0">
            <a:off x="336065" y="2869807"/>
            <a:ext cx="6813771" cy="2674619"/>
          </a:xfrm>
          <a:prstGeom prst="rect">
            <a:avLst/>
          </a:prstGeom>
        </p:spPr>
        <p:txBody>
          <a:bodyPr anchor="t" rtlCol="false" tIns="0" lIns="0" bIns="0" rIns="0">
            <a:spAutoFit/>
          </a:bodyPr>
          <a:lstStyle/>
          <a:p>
            <a:pPr marL="431804" indent="-215902" lvl="1">
              <a:lnSpc>
                <a:spcPts val="3540"/>
              </a:lnSpc>
              <a:buFont typeface="Arial"/>
              <a:buChar char="•"/>
            </a:pPr>
            <a:r>
              <a:rPr lang="en-US" sz="2000">
                <a:solidFill>
                  <a:srgbClr val="000000"/>
                </a:solidFill>
                <a:latin typeface="Poppins"/>
              </a:rPr>
              <a:t> Setelah itu bisa cek kembali untuk hasil pemilihan filenya. Jika sudah yakin, klik “OK”.</a:t>
            </a:r>
          </a:p>
          <a:p>
            <a:pPr>
              <a:lnSpc>
                <a:spcPts val="3540"/>
              </a:lnSpc>
            </a:pPr>
          </a:p>
          <a:p>
            <a:pPr marL="431804" indent="-215902" lvl="1">
              <a:lnSpc>
                <a:spcPts val="3540"/>
              </a:lnSpc>
              <a:buFont typeface="Arial"/>
              <a:buChar char="•"/>
            </a:pPr>
            <a:r>
              <a:rPr lang="en-US" sz="2000">
                <a:solidFill>
                  <a:srgbClr val="000000"/>
                </a:solidFill>
                <a:latin typeface="Poppins"/>
              </a:rPr>
              <a:t>Tinggal menunggu proses dan jika berhasil akan muncul notifikasi seperti di gambar bahwa  database yang kita inginkan berhasil direstorasi.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3593007" y="2711863"/>
            <a:ext cx="11101987" cy="6094025"/>
          </a:xfrm>
          <a:custGeom>
            <a:avLst/>
            <a:gdLst/>
            <a:ahLst/>
            <a:cxnLst/>
            <a:rect r="r" b="b" t="t" l="l"/>
            <a:pathLst>
              <a:path h="6094025" w="11101987">
                <a:moveTo>
                  <a:pt x="0" y="0"/>
                </a:moveTo>
                <a:lnTo>
                  <a:pt x="11101986" y="0"/>
                </a:lnTo>
                <a:lnTo>
                  <a:pt x="11101986" y="6094026"/>
                </a:lnTo>
                <a:lnTo>
                  <a:pt x="0" y="6094026"/>
                </a:lnTo>
                <a:lnTo>
                  <a:pt x="0" y="0"/>
                </a:lnTo>
                <a:close/>
              </a:path>
            </a:pathLst>
          </a:custGeom>
          <a:blipFill>
            <a:blip r:embed="rId6"/>
            <a:stretch>
              <a:fillRect l="0" t="0" r="0" b="0"/>
            </a:stretch>
          </a:blipFill>
        </p:spPr>
      </p:sp>
      <p:sp>
        <p:nvSpPr>
          <p:cNvPr name="TextBox 6" id="6"/>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(1) </a:t>
            </a:r>
          </a:p>
          <a:p>
            <a:pPr algn="ctr">
              <a:lnSpc>
                <a:spcPts val="8667"/>
              </a:lnSpc>
            </a:pPr>
            <a:r>
              <a:rPr lang="en-US" sz="8100">
                <a:solidFill>
                  <a:srgbClr val="000000"/>
                </a:solidFill>
                <a:latin typeface="Bryndan Write"/>
              </a:rPr>
              <a:t>Restore Database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1108083" y="4854145"/>
            <a:ext cx="3810417" cy="964376"/>
          </a:xfrm>
          <a:custGeom>
            <a:avLst/>
            <a:gdLst/>
            <a:ahLst/>
            <a:cxnLst/>
            <a:rect r="r" b="b" t="t" l="l"/>
            <a:pathLst>
              <a:path h="964376" w="3810417">
                <a:moveTo>
                  <a:pt x="0" y="0"/>
                </a:moveTo>
                <a:lnTo>
                  <a:pt x="3810416" y="0"/>
                </a:lnTo>
                <a:lnTo>
                  <a:pt x="3810416" y="964376"/>
                </a:lnTo>
                <a:lnTo>
                  <a:pt x="0" y="964376"/>
                </a:lnTo>
                <a:lnTo>
                  <a:pt x="0" y="0"/>
                </a:lnTo>
                <a:close/>
              </a:path>
            </a:pathLst>
          </a:custGeom>
          <a:blipFill>
            <a:blip r:embed="rId6"/>
            <a:stretch>
              <a:fillRect l="0" t="0" r="0" b="-15704"/>
            </a:stretch>
          </a:blipFill>
        </p:spPr>
      </p:sp>
      <p:sp>
        <p:nvSpPr>
          <p:cNvPr name="Freeform 6" id="6"/>
          <p:cNvSpPr/>
          <p:nvPr/>
        </p:nvSpPr>
        <p:spPr>
          <a:xfrm flipH="false" flipV="false" rot="0">
            <a:off x="1108083" y="6426456"/>
            <a:ext cx="3992694" cy="2278607"/>
          </a:xfrm>
          <a:custGeom>
            <a:avLst/>
            <a:gdLst/>
            <a:ahLst/>
            <a:cxnLst/>
            <a:rect r="r" b="b" t="t" l="l"/>
            <a:pathLst>
              <a:path h="2278607" w="3992694">
                <a:moveTo>
                  <a:pt x="0" y="0"/>
                </a:moveTo>
                <a:lnTo>
                  <a:pt x="3992694" y="0"/>
                </a:lnTo>
                <a:lnTo>
                  <a:pt x="3992694" y="2278607"/>
                </a:lnTo>
                <a:lnTo>
                  <a:pt x="0" y="2278607"/>
                </a:lnTo>
                <a:lnTo>
                  <a:pt x="0" y="0"/>
                </a:lnTo>
                <a:close/>
              </a:path>
            </a:pathLst>
          </a:custGeom>
          <a:blipFill>
            <a:blip r:embed="rId7"/>
            <a:stretch>
              <a:fillRect l="0" t="0" r="0" b="0"/>
            </a:stretch>
          </a:blipFill>
        </p:spPr>
      </p:sp>
      <p:sp>
        <p:nvSpPr>
          <p:cNvPr name="Freeform 7" id="7"/>
          <p:cNvSpPr/>
          <p:nvPr/>
        </p:nvSpPr>
        <p:spPr>
          <a:xfrm flipH="false" flipV="false" rot="0">
            <a:off x="9426398" y="3534243"/>
            <a:ext cx="4953455" cy="2178546"/>
          </a:xfrm>
          <a:custGeom>
            <a:avLst/>
            <a:gdLst/>
            <a:ahLst/>
            <a:cxnLst/>
            <a:rect r="r" b="b" t="t" l="l"/>
            <a:pathLst>
              <a:path h="2178546" w="4953455">
                <a:moveTo>
                  <a:pt x="0" y="0"/>
                </a:moveTo>
                <a:lnTo>
                  <a:pt x="4953455" y="0"/>
                </a:lnTo>
                <a:lnTo>
                  <a:pt x="4953455" y="2178547"/>
                </a:lnTo>
                <a:lnTo>
                  <a:pt x="0" y="2178547"/>
                </a:lnTo>
                <a:lnTo>
                  <a:pt x="0" y="0"/>
                </a:lnTo>
                <a:close/>
              </a:path>
            </a:pathLst>
          </a:custGeom>
          <a:blipFill>
            <a:blip r:embed="rId8"/>
            <a:stretch>
              <a:fillRect l="0" t="0" r="0" b="0"/>
            </a:stretch>
          </a:blipFill>
        </p:spPr>
      </p:sp>
      <p:sp>
        <p:nvSpPr>
          <p:cNvPr name="Freeform 8" id="8"/>
          <p:cNvSpPr/>
          <p:nvPr/>
        </p:nvSpPr>
        <p:spPr>
          <a:xfrm flipH="false" flipV="false" rot="0">
            <a:off x="9449905" y="6698439"/>
            <a:ext cx="4906440" cy="2006624"/>
          </a:xfrm>
          <a:custGeom>
            <a:avLst/>
            <a:gdLst/>
            <a:ahLst/>
            <a:cxnLst/>
            <a:rect r="r" b="b" t="t" l="l"/>
            <a:pathLst>
              <a:path h="2006624" w="4906440">
                <a:moveTo>
                  <a:pt x="0" y="0"/>
                </a:moveTo>
                <a:lnTo>
                  <a:pt x="4906440" y="0"/>
                </a:lnTo>
                <a:lnTo>
                  <a:pt x="4906440" y="2006624"/>
                </a:lnTo>
                <a:lnTo>
                  <a:pt x="0" y="2006624"/>
                </a:lnTo>
                <a:lnTo>
                  <a:pt x="0" y="0"/>
                </a:lnTo>
                <a:close/>
              </a:path>
            </a:pathLst>
          </a:custGeom>
          <a:blipFill>
            <a:blip r:embed="rId9"/>
            <a:stretch>
              <a:fillRect l="0" t="0" r="0" b="0"/>
            </a:stretch>
          </a:blipFill>
        </p:spPr>
      </p:sp>
      <p:sp>
        <p:nvSpPr>
          <p:cNvPr name="Freeform 9" id="9"/>
          <p:cNvSpPr/>
          <p:nvPr/>
        </p:nvSpPr>
        <p:spPr>
          <a:xfrm flipH="false" flipV="false" rot="0">
            <a:off x="1108083" y="3462702"/>
            <a:ext cx="6096807" cy="1266546"/>
          </a:xfrm>
          <a:custGeom>
            <a:avLst/>
            <a:gdLst/>
            <a:ahLst/>
            <a:cxnLst/>
            <a:rect r="r" b="b" t="t" l="l"/>
            <a:pathLst>
              <a:path h="1266546" w="6096807">
                <a:moveTo>
                  <a:pt x="0" y="0"/>
                </a:moveTo>
                <a:lnTo>
                  <a:pt x="6096806" y="0"/>
                </a:lnTo>
                <a:lnTo>
                  <a:pt x="6096806" y="1266546"/>
                </a:lnTo>
                <a:lnTo>
                  <a:pt x="0" y="1266546"/>
                </a:lnTo>
                <a:lnTo>
                  <a:pt x="0" y="0"/>
                </a:lnTo>
                <a:close/>
              </a:path>
            </a:pathLst>
          </a:custGeom>
          <a:blipFill>
            <a:blip r:embed="rId10"/>
            <a:stretch>
              <a:fillRect l="0" t="0" r="0" b="0"/>
            </a:stretch>
          </a:blipFill>
        </p:spPr>
      </p:sp>
      <p:sp>
        <p:nvSpPr>
          <p:cNvPr name="TextBox 10" id="10"/>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(2) </a:t>
            </a:r>
          </a:p>
          <a:p>
            <a:pPr algn="ctr">
              <a:lnSpc>
                <a:spcPts val="8667"/>
              </a:lnSpc>
            </a:pPr>
            <a:r>
              <a:rPr lang="en-US" sz="8100">
                <a:solidFill>
                  <a:srgbClr val="000000"/>
                </a:solidFill>
                <a:latin typeface="Bryndan Write"/>
              </a:rPr>
              <a:t>Membuat Database</a:t>
            </a:r>
          </a:p>
        </p:txBody>
      </p:sp>
      <p:sp>
        <p:nvSpPr>
          <p:cNvPr name="TextBox 11" id="11"/>
          <p:cNvSpPr txBox="true"/>
          <p:nvPr/>
        </p:nvSpPr>
        <p:spPr>
          <a:xfrm rot="0">
            <a:off x="1023319" y="2871068"/>
            <a:ext cx="681377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A. Membuat database baru</a:t>
            </a:r>
          </a:p>
        </p:txBody>
      </p:sp>
      <p:sp>
        <p:nvSpPr>
          <p:cNvPr name="TextBox 12" id="12"/>
          <p:cNvSpPr txBox="true"/>
          <p:nvPr/>
        </p:nvSpPr>
        <p:spPr>
          <a:xfrm rot="0">
            <a:off x="1108083" y="5866388"/>
            <a:ext cx="681377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B. Membuat tabel Dimension Customer</a:t>
            </a:r>
          </a:p>
        </p:txBody>
      </p:sp>
      <p:sp>
        <p:nvSpPr>
          <p:cNvPr name="TextBox 13" id="13"/>
          <p:cNvSpPr txBox="true"/>
          <p:nvPr/>
        </p:nvSpPr>
        <p:spPr>
          <a:xfrm rot="0">
            <a:off x="9449905" y="2871068"/>
            <a:ext cx="681377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C. Membuat tabel Dimension Product</a:t>
            </a:r>
          </a:p>
        </p:txBody>
      </p:sp>
      <p:sp>
        <p:nvSpPr>
          <p:cNvPr name="TextBox 14" id="14"/>
          <p:cNvSpPr txBox="true"/>
          <p:nvPr/>
        </p:nvSpPr>
        <p:spPr>
          <a:xfrm rot="0">
            <a:off x="9449905" y="6017835"/>
            <a:ext cx="681377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D. Membuat tabel Dimension Status Order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1234505" y="3506419"/>
            <a:ext cx="11000137" cy="3573491"/>
          </a:xfrm>
          <a:custGeom>
            <a:avLst/>
            <a:gdLst/>
            <a:ahLst/>
            <a:cxnLst/>
            <a:rect r="r" b="b" t="t" l="l"/>
            <a:pathLst>
              <a:path h="3573491" w="11000137">
                <a:moveTo>
                  <a:pt x="0" y="0"/>
                </a:moveTo>
                <a:lnTo>
                  <a:pt x="11000137" y="0"/>
                </a:lnTo>
                <a:lnTo>
                  <a:pt x="11000137" y="3573491"/>
                </a:lnTo>
                <a:lnTo>
                  <a:pt x="0" y="3573491"/>
                </a:lnTo>
                <a:lnTo>
                  <a:pt x="0" y="0"/>
                </a:lnTo>
                <a:close/>
              </a:path>
            </a:pathLst>
          </a:custGeom>
          <a:blipFill>
            <a:blip r:embed="rId6"/>
            <a:stretch>
              <a:fillRect l="0" t="0" r="0" b="0"/>
            </a:stretch>
          </a:blipFill>
        </p:spPr>
      </p:sp>
      <p:sp>
        <p:nvSpPr>
          <p:cNvPr name="TextBox 6" id="6"/>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(2) </a:t>
            </a:r>
          </a:p>
          <a:p>
            <a:pPr algn="ctr">
              <a:lnSpc>
                <a:spcPts val="8667"/>
              </a:lnSpc>
            </a:pPr>
            <a:r>
              <a:rPr lang="en-US" sz="8100">
                <a:solidFill>
                  <a:srgbClr val="000000"/>
                </a:solidFill>
                <a:latin typeface="Bryndan Write"/>
              </a:rPr>
              <a:t>Membuat Database</a:t>
            </a:r>
          </a:p>
        </p:txBody>
      </p:sp>
      <p:sp>
        <p:nvSpPr>
          <p:cNvPr name="TextBox 7" id="7"/>
          <p:cNvSpPr txBox="true"/>
          <p:nvPr/>
        </p:nvSpPr>
        <p:spPr>
          <a:xfrm rot="0">
            <a:off x="1023319" y="2871068"/>
            <a:ext cx="6813771" cy="436244"/>
          </a:xfrm>
          <a:prstGeom prst="rect">
            <a:avLst/>
          </a:prstGeom>
        </p:spPr>
        <p:txBody>
          <a:bodyPr anchor="t" rtlCol="false" tIns="0" lIns="0" bIns="0" rIns="0">
            <a:spAutoFit/>
          </a:bodyPr>
          <a:lstStyle/>
          <a:p>
            <a:pPr>
              <a:lnSpc>
                <a:spcPts val="3540"/>
              </a:lnSpc>
            </a:pPr>
            <a:r>
              <a:rPr lang="en-US" sz="2000">
                <a:solidFill>
                  <a:srgbClr val="000000"/>
                </a:solidFill>
                <a:latin typeface="Poppins Bold"/>
              </a:rPr>
              <a:t>E. Membuat table Fact Sales Order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551828" y="0"/>
            <a:ext cx="2552602" cy="1780440"/>
          </a:xfrm>
          <a:custGeom>
            <a:avLst/>
            <a:gdLst/>
            <a:ahLst/>
            <a:cxnLst/>
            <a:rect r="r" b="b" t="t" l="l"/>
            <a:pathLst>
              <a:path h="1780440" w="2552602">
                <a:moveTo>
                  <a:pt x="0" y="0"/>
                </a:moveTo>
                <a:lnTo>
                  <a:pt x="2552602" y="0"/>
                </a:lnTo>
                <a:lnTo>
                  <a:pt x="2552602" y="1780440"/>
                </a:lnTo>
                <a:lnTo>
                  <a:pt x="0" y="1780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5"/>
            <a:stretch>
              <a:fillRect l="0" t="0" r="0" b="0"/>
            </a:stretch>
          </a:blipFill>
        </p:spPr>
      </p:sp>
      <p:sp>
        <p:nvSpPr>
          <p:cNvPr name="Freeform 5" id="5"/>
          <p:cNvSpPr/>
          <p:nvPr/>
        </p:nvSpPr>
        <p:spPr>
          <a:xfrm flipH="false" flipV="false" rot="0">
            <a:off x="3244165" y="2548593"/>
            <a:ext cx="11781678" cy="5896319"/>
          </a:xfrm>
          <a:custGeom>
            <a:avLst/>
            <a:gdLst/>
            <a:ahLst/>
            <a:cxnLst/>
            <a:rect r="r" b="b" t="t" l="l"/>
            <a:pathLst>
              <a:path h="5896319" w="11781678">
                <a:moveTo>
                  <a:pt x="0" y="0"/>
                </a:moveTo>
                <a:lnTo>
                  <a:pt x="11781679" y="0"/>
                </a:lnTo>
                <a:lnTo>
                  <a:pt x="11781679" y="5896319"/>
                </a:lnTo>
                <a:lnTo>
                  <a:pt x="0" y="5896319"/>
                </a:lnTo>
                <a:lnTo>
                  <a:pt x="0" y="0"/>
                </a:lnTo>
                <a:close/>
              </a:path>
            </a:pathLst>
          </a:custGeom>
          <a:blipFill>
            <a:blip r:embed="rId6"/>
            <a:stretch>
              <a:fillRect l="0" t="0" r="0" b="0"/>
            </a:stretch>
          </a:blipFill>
        </p:spPr>
      </p:sp>
      <p:sp>
        <p:nvSpPr>
          <p:cNvPr name="TextBox 6" id="6"/>
          <p:cNvSpPr txBox="true"/>
          <p:nvPr/>
        </p:nvSpPr>
        <p:spPr>
          <a:xfrm rot="0">
            <a:off x="1828129" y="243155"/>
            <a:ext cx="14021937" cy="2305438"/>
          </a:xfrm>
          <a:prstGeom prst="rect">
            <a:avLst/>
          </a:prstGeom>
        </p:spPr>
        <p:txBody>
          <a:bodyPr anchor="t" rtlCol="false" tIns="0" lIns="0" bIns="0" rIns="0">
            <a:spAutoFit/>
          </a:bodyPr>
          <a:lstStyle/>
          <a:p>
            <a:pPr algn="ctr">
              <a:lnSpc>
                <a:spcPts val="8667"/>
              </a:lnSpc>
            </a:pPr>
            <a:r>
              <a:rPr lang="en-US" sz="8100">
                <a:solidFill>
                  <a:srgbClr val="000000"/>
                </a:solidFill>
                <a:latin typeface="Bryndan Write"/>
              </a:rPr>
              <a:t>Result (2) </a:t>
            </a:r>
          </a:p>
          <a:p>
            <a:pPr algn="ctr">
              <a:lnSpc>
                <a:spcPts val="8667"/>
              </a:lnSpc>
            </a:pPr>
            <a:r>
              <a:rPr lang="en-US" sz="8100">
                <a:solidFill>
                  <a:srgbClr val="000000"/>
                </a:solidFill>
                <a:latin typeface="Bryndan Write"/>
              </a:rPr>
              <a:t>Membuat 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DAF6O1mn5Ws</dc:identifier>
  <dcterms:modified xsi:type="dcterms:W3CDTF">2011-08-01T06:04:30Z</dcterms:modified>
  <cp:revision>1</cp:revision>
  <dc:title>Project</dc:title>
</cp:coreProperties>
</file>